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79" r:id="rId2"/>
    <p:sldId id="471" r:id="rId3"/>
    <p:sldId id="452" r:id="rId4"/>
    <p:sldId id="453" r:id="rId5"/>
    <p:sldId id="455" r:id="rId6"/>
    <p:sldId id="459" r:id="rId7"/>
    <p:sldId id="456" r:id="rId8"/>
    <p:sldId id="457" r:id="rId9"/>
    <p:sldId id="458" r:id="rId10"/>
    <p:sldId id="430" r:id="rId11"/>
    <p:sldId id="431" r:id="rId12"/>
    <p:sldId id="432" r:id="rId13"/>
    <p:sldId id="434" r:id="rId14"/>
    <p:sldId id="435" r:id="rId15"/>
    <p:sldId id="436" r:id="rId16"/>
    <p:sldId id="461" r:id="rId17"/>
    <p:sldId id="470" r:id="rId18"/>
    <p:sldId id="462" r:id="rId19"/>
    <p:sldId id="464" r:id="rId20"/>
    <p:sldId id="465" r:id="rId21"/>
    <p:sldId id="466" r:id="rId22"/>
    <p:sldId id="463" r:id="rId23"/>
    <p:sldId id="467" r:id="rId24"/>
    <p:sldId id="468" r:id="rId25"/>
    <p:sldId id="460" r:id="rId26"/>
    <p:sldId id="439" r:id="rId27"/>
    <p:sldId id="449" r:id="rId28"/>
    <p:sldId id="450" r:id="rId29"/>
    <p:sldId id="447" r:id="rId30"/>
    <p:sldId id="472" r:id="rId31"/>
    <p:sldId id="473" r:id="rId32"/>
    <p:sldId id="469" r:id="rId33"/>
    <p:sldId id="448" r:id="rId34"/>
    <p:sldId id="444" r:id="rId35"/>
    <p:sldId id="474" r:id="rId36"/>
    <p:sldId id="443" r:id="rId37"/>
  </p:sldIdLst>
  <p:sldSz cx="9144000" cy="6858000" type="screen4x3"/>
  <p:notesSz cx="6858000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D46"/>
    <a:srgbClr val="EAEAEA"/>
    <a:srgbClr val="C0C0C0"/>
    <a:srgbClr val="DDDD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4587" autoAdjust="0"/>
    <p:restoredTop sz="75845" autoAdjust="0"/>
  </p:normalViewPr>
  <p:slideViewPr>
    <p:cSldViewPr>
      <p:cViewPr varScale="1">
        <p:scale>
          <a:sx n="83" d="100"/>
          <a:sy n="83" d="100"/>
        </p:scale>
        <p:origin x="-32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939"/>
    </p:cViewPr>
  </p:sorterViewPr>
  <p:notesViewPr>
    <p:cSldViewPr>
      <p:cViewPr varScale="1">
        <p:scale>
          <a:sx n="51" d="100"/>
          <a:sy n="51" d="100"/>
        </p:scale>
        <p:origin x="-1836" y="-84"/>
      </p:cViewPr>
      <p:guideLst>
        <p:guide orient="horz" pos="3127"/>
        <p:guide pos="216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NDATA12\bromlc$\My%20Documents\PRC%20Bulletin%20tables%20-%20year%20ending%20dec%202016%20-%20with%20charts%20added%20-%20revised%20size%20(OSR)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bromlc\AppData\Local\Microsoft\Windows\Temporary%20Internet%20Files\Content.Outlook\AF89SFNX\Figure%204a%20working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GB"/>
  <c:chart>
    <c:plotArea>
      <c:layout>
        <c:manualLayout>
          <c:layoutTarget val="inner"/>
          <c:xMode val="edge"/>
          <c:yMode val="edge"/>
          <c:x val="5.5568702560828562E-2"/>
          <c:y val="0.26478495963321041"/>
          <c:w val="0.89257408732999333"/>
          <c:h val="0.63421168477358203"/>
        </c:manualLayout>
      </c:layout>
      <c:barChart>
        <c:barDir val="col"/>
        <c:grouping val="clustered"/>
        <c:ser>
          <c:idx val="1"/>
          <c:order val="1"/>
          <c:tx>
            <c:strRef>
              <c:f>'new Figure 1 alt text'!$C$15</c:f>
              <c:strCache>
                <c:ptCount val="1"/>
                <c:pt idx="0">
                  <c:v>Police recorded crime - old counting rules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cat>
            <c:strRef>
              <c:f>'new Figure 1 alt text'!$A$16:$A$50</c:f>
              <c:strCache>
                <c:ptCount val="35"/>
                <c:pt idx="0">
                  <c:v>1981</c:v>
                </c:pt>
                <c:pt idx="2">
                  <c:v>1983</c:v>
                </c:pt>
                <c:pt idx="4">
                  <c:v>1985</c:v>
                </c:pt>
                <c:pt idx="6">
                  <c:v>1987</c:v>
                </c:pt>
                <c:pt idx="8">
                  <c:v>1989</c:v>
                </c:pt>
                <c:pt idx="10">
                  <c:v>1991</c:v>
                </c:pt>
                <c:pt idx="12">
                  <c:v>1993</c:v>
                </c:pt>
                <c:pt idx="14">
                  <c:v>1995</c:v>
                </c:pt>
                <c:pt idx="16">
                  <c:v>1997</c:v>
                </c:pt>
                <c:pt idx="18">
                  <c:v>2000</c:v>
                </c:pt>
                <c:pt idx="20">
                  <c:v>2002</c:v>
                </c:pt>
                <c:pt idx="22">
                  <c:v>2004</c:v>
                </c:pt>
                <c:pt idx="24">
                  <c:v>2006</c:v>
                </c:pt>
                <c:pt idx="26">
                  <c:v>2008</c:v>
                </c:pt>
                <c:pt idx="28">
                  <c:v>2010</c:v>
                </c:pt>
                <c:pt idx="30">
                  <c:v>2012</c:v>
                </c:pt>
                <c:pt idx="32">
                  <c:v>2014</c:v>
                </c:pt>
                <c:pt idx="34">
                  <c:v>Yr end
Dec
 2016</c:v>
                </c:pt>
              </c:strCache>
            </c:strRef>
          </c:cat>
          <c:val>
            <c:numRef>
              <c:f>'new Figure 1 alt text'!$C$16:$C$50</c:f>
              <c:numCache>
                <c:formatCode>#,##0</c:formatCode>
                <c:ptCount val="35"/>
                <c:pt idx="0">
                  <c:v>2963.7599999999998</c:v>
                </c:pt>
                <c:pt idx="1">
                  <c:v>3262.422</c:v>
                </c:pt>
                <c:pt idx="2">
                  <c:v>3247.0320000000002</c:v>
                </c:pt>
                <c:pt idx="3">
                  <c:v>3499.06</c:v>
                </c:pt>
                <c:pt idx="4">
                  <c:v>3611.8370000000041</c:v>
                </c:pt>
                <c:pt idx="5">
                  <c:v>3847.4100000000012</c:v>
                </c:pt>
                <c:pt idx="6">
                  <c:v>3892.201</c:v>
                </c:pt>
                <c:pt idx="7">
                  <c:v>3715.7669999999948</c:v>
                </c:pt>
                <c:pt idx="8">
                  <c:v>3870.7479999999987</c:v>
                </c:pt>
                <c:pt idx="9">
                  <c:v>4543.6110000000044</c:v>
                </c:pt>
                <c:pt idx="10">
                  <c:v>5276.1730000000016</c:v>
                </c:pt>
                <c:pt idx="11">
                  <c:v>5591.7170000000015</c:v>
                </c:pt>
                <c:pt idx="12">
                  <c:v>5526.2550000000001</c:v>
                </c:pt>
                <c:pt idx="13">
                  <c:v>5252.98</c:v>
                </c:pt>
                <c:pt idx="14">
                  <c:v>5100.241</c:v>
                </c:pt>
                <c:pt idx="15">
                  <c:v>5036.5520000000024</c:v>
                </c:pt>
                <c:pt idx="16">
                  <c:v>4598.3270000000002</c:v>
                </c:pt>
              </c:numCache>
            </c:numRef>
          </c:val>
        </c:ser>
        <c:ser>
          <c:idx val="2"/>
          <c:order val="2"/>
          <c:tx>
            <c:strRef>
              <c:f>'new Figure 1 alt text'!$D$15</c:f>
              <c:strCache>
                <c:ptCount val="1"/>
                <c:pt idx="0">
                  <c:v>Police recorded  crime - new counting rules</c:v>
                </c:pt>
              </c:strCache>
            </c:strRef>
          </c:tx>
          <c:spPr>
            <a:solidFill>
              <a:srgbClr val="00B0F0"/>
            </a:solidFill>
          </c:spPr>
          <c:cat>
            <c:strRef>
              <c:f>'new Figure 1 alt text'!$A$16:$A$50</c:f>
              <c:strCache>
                <c:ptCount val="35"/>
                <c:pt idx="0">
                  <c:v>1981</c:v>
                </c:pt>
                <c:pt idx="2">
                  <c:v>1983</c:v>
                </c:pt>
                <c:pt idx="4">
                  <c:v>1985</c:v>
                </c:pt>
                <c:pt idx="6">
                  <c:v>1987</c:v>
                </c:pt>
                <c:pt idx="8">
                  <c:v>1989</c:v>
                </c:pt>
                <c:pt idx="10">
                  <c:v>1991</c:v>
                </c:pt>
                <c:pt idx="12">
                  <c:v>1993</c:v>
                </c:pt>
                <c:pt idx="14">
                  <c:v>1995</c:v>
                </c:pt>
                <c:pt idx="16">
                  <c:v>1997</c:v>
                </c:pt>
                <c:pt idx="18">
                  <c:v>2000</c:v>
                </c:pt>
                <c:pt idx="20">
                  <c:v>2002</c:v>
                </c:pt>
                <c:pt idx="22">
                  <c:v>2004</c:v>
                </c:pt>
                <c:pt idx="24">
                  <c:v>2006</c:v>
                </c:pt>
                <c:pt idx="26">
                  <c:v>2008</c:v>
                </c:pt>
                <c:pt idx="28">
                  <c:v>2010</c:v>
                </c:pt>
                <c:pt idx="30">
                  <c:v>2012</c:v>
                </c:pt>
                <c:pt idx="32">
                  <c:v>2014</c:v>
                </c:pt>
                <c:pt idx="34">
                  <c:v>Yr end
Dec
 2016</c:v>
                </c:pt>
              </c:strCache>
            </c:strRef>
          </c:cat>
          <c:val>
            <c:numRef>
              <c:f>'new Figure 1 alt text'!$D$16:$D$50</c:f>
              <c:numCache>
                <c:formatCode>General</c:formatCode>
                <c:ptCount val="35"/>
                <c:pt idx="17" formatCode="#,##0">
                  <c:v>5109</c:v>
                </c:pt>
                <c:pt idx="18" formatCode="#,##0">
                  <c:v>5301.1870000000008</c:v>
                </c:pt>
                <c:pt idx="19" formatCode="#,##0">
                  <c:v>5170.8430000000017</c:v>
                </c:pt>
                <c:pt idx="20" formatCode="#,##0">
                  <c:v>5525.0240000000003</c:v>
                </c:pt>
              </c:numCache>
            </c:numRef>
          </c:val>
        </c:ser>
        <c:ser>
          <c:idx val="3"/>
          <c:order val="3"/>
          <c:tx>
            <c:strRef>
              <c:f>'new Figure 1 alt text'!$E$15</c:f>
              <c:strCache>
                <c:ptCount val="1"/>
                <c:pt idx="0">
                  <c:v>Police recorded crime - post NCRS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cat>
            <c:strRef>
              <c:f>'new Figure 1 alt text'!$A$16:$A$50</c:f>
              <c:strCache>
                <c:ptCount val="35"/>
                <c:pt idx="0">
                  <c:v>1981</c:v>
                </c:pt>
                <c:pt idx="2">
                  <c:v>1983</c:v>
                </c:pt>
                <c:pt idx="4">
                  <c:v>1985</c:v>
                </c:pt>
                <c:pt idx="6">
                  <c:v>1987</c:v>
                </c:pt>
                <c:pt idx="8">
                  <c:v>1989</c:v>
                </c:pt>
                <c:pt idx="10">
                  <c:v>1991</c:v>
                </c:pt>
                <c:pt idx="12">
                  <c:v>1993</c:v>
                </c:pt>
                <c:pt idx="14">
                  <c:v>1995</c:v>
                </c:pt>
                <c:pt idx="16">
                  <c:v>1997</c:v>
                </c:pt>
                <c:pt idx="18">
                  <c:v>2000</c:v>
                </c:pt>
                <c:pt idx="20">
                  <c:v>2002</c:v>
                </c:pt>
                <c:pt idx="22">
                  <c:v>2004</c:v>
                </c:pt>
                <c:pt idx="24">
                  <c:v>2006</c:v>
                </c:pt>
                <c:pt idx="26">
                  <c:v>2008</c:v>
                </c:pt>
                <c:pt idx="28">
                  <c:v>2010</c:v>
                </c:pt>
                <c:pt idx="30">
                  <c:v>2012</c:v>
                </c:pt>
                <c:pt idx="32">
                  <c:v>2014</c:v>
                </c:pt>
                <c:pt idx="34">
                  <c:v>Yr end
Dec
 2016</c:v>
                </c:pt>
              </c:strCache>
            </c:strRef>
          </c:cat>
          <c:val>
            <c:numRef>
              <c:f>'new Figure 1 alt text'!$E$16:$E$50</c:f>
              <c:numCache>
                <c:formatCode>General</c:formatCode>
                <c:ptCount val="35"/>
                <c:pt idx="21" formatCode="#,##0">
                  <c:v>5974.96</c:v>
                </c:pt>
                <c:pt idx="22" formatCode="#,##0">
                  <c:v>6013.759</c:v>
                </c:pt>
                <c:pt idx="23" formatCode="#,##0">
                  <c:v>5637.5110000000004</c:v>
                </c:pt>
                <c:pt idx="24" formatCode="#,##0">
                  <c:v>5555.1720000000014</c:v>
                </c:pt>
                <c:pt idx="25" formatCode="#,##0">
                  <c:v>5427.558</c:v>
                </c:pt>
                <c:pt idx="26" formatCode="#,##0">
                  <c:v>4952.2769999999991</c:v>
                </c:pt>
                <c:pt idx="27" formatCode="#,##0">
                  <c:v>4702.6970000000001</c:v>
                </c:pt>
                <c:pt idx="28" formatCode="#,##0">
                  <c:v>4338.2950000000001</c:v>
                </c:pt>
                <c:pt idx="29" formatCode="#,##0">
                  <c:v>4150.9160000000002</c:v>
                </c:pt>
                <c:pt idx="30" formatCode="#,##0">
                  <c:v>4379.9839999999995</c:v>
                </c:pt>
                <c:pt idx="31" formatCode="#,##0">
                  <c:v>4063.5709999999999</c:v>
                </c:pt>
                <c:pt idx="32" formatCode="#,##0">
                  <c:v>4028.4630000000002</c:v>
                </c:pt>
              </c:numCache>
            </c:numRef>
          </c:val>
        </c:ser>
        <c:ser>
          <c:idx val="4"/>
          <c:order val="4"/>
          <c:tx>
            <c:strRef>
              <c:f>'new Figure 1 alt text'!$F$15</c:f>
              <c:strCache>
                <c:ptCount val="1"/>
                <c:pt idx="0">
                  <c:v>Police recorded crime - post NCRS years ending December</c:v>
                </c:pt>
              </c:strCache>
            </c:strRef>
          </c:tx>
          <c:spPr>
            <a:solidFill>
              <a:srgbClr val="92D050"/>
            </a:solidFill>
          </c:spPr>
          <c:dPt>
            <c:idx val="33"/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</c:spPr>
          </c:dPt>
          <c:cat>
            <c:strRef>
              <c:f>'new Figure 1 alt text'!$A$16:$A$50</c:f>
              <c:strCache>
                <c:ptCount val="35"/>
                <c:pt idx="0">
                  <c:v>1981</c:v>
                </c:pt>
                <c:pt idx="2">
                  <c:v>1983</c:v>
                </c:pt>
                <c:pt idx="4">
                  <c:v>1985</c:v>
                </c:pt>
                <c:pt idx="6">
                  <c:v>1987</c:v>
                </c:pt>
                <c:pt idx="8">
                  <c:v>1989</c:v>
                </c:pt>
                <c:pt idx="10">
                  <c:v>1991</c:v>
                </c:pt>
                <c:pt idx="12">
                  <c:v>1993</c:v>
                </c:pt>
                <c:pt idx="14">
                  <c:v>1995</c:v>
                </c:pt>
                <c:pt idx="16">
                  <c:v>1997</c:v>
                </c:pt>
                <c:pt idx="18">
                  <c:v>2000</c:v>
                </c:pt>
                <c:pt idx="20">
                  <c:v>2002</c:v>
                </c:pt>
                <c:pt idx="22">
                  <c:v>2004</c:v>
                </c:pt>
                <c:pt idx="24">
                  <c:v>2006</c:v>
                </c:pt>
                <c:pt idx="26">
                  <c:v>2008</c:v>
                </c:pt>
                <c:pt idx="28">
                  <c:v>2010</c:v>
                </c:pt>
                <c:pt idx="30">
                  <c:v>2012</c:v>
                </c:pt>
                <c:pt idx="32">
                  <c:v>2014</c:v>
                </c:pt>
                <c:pt idx="34">
                  <c:v>Yr end
Dec
 2016</c:v>
                </c:pt>
              </c:strCache>
            </c:strRef>
          </c:cat>
          <c:val>
            <c:numRef>
              <c:f>'new Figure 1 alt text'!$F$16:$F$50</c:f>
              <c:numCache>
                <c:formatCode>General</c:formatCode>
                <c:ptCount val="35"/>
                <c:pt idx="33" formatCode="#,##0">
                  <c:v>4418.1580000000004</c:v>
                </c:pt>
                <c:pt idx="34" formatCode="#,##0">
                  <c:v>4806.1580000000004</c:v>
                </c:pt>
              </c:numCache>
            </c:numRef>
          </c:val>
        </c:ser>
        <c:gapWidth val="87"/>
        <c:overlap val="100"/>
        <c:axId val="71809664"/>
        <c:axId val="64774144"/>
      </c:barChart>
      <c:lineChart>
        <c:grouping val="standard"/>
        <c:ser>
          <c:idx val="0"/>
          <c:order val="0"/>
          <c:tx>
            <c:strRef>
              <c:f>'new Figure 1 alt text'!$B$15</c:f>
              <c:strCache>
                <c:ptCount val="1"/>
                <c:pt idx="0">
                  <c:v>CSEW estimates </c:v>
                </c:pt>
              </c:strCache>
            </c:strRef>
          </c:tx>
          <c:spPr>
            <a:ln w="25400">
              <a:solidFill>
                <a:srgbClr val="FF0000"/>
              </a:solidFill>
            </a:ln>
          </c:spPr>
          <c:marker>
            <c:symbol val="circle"/>
            <c:size val="7"/>
            <c:spPr>
              <a:solidFill>
                <a:sysClr val="window" lastClr="FFFFFF"/>
              </a:solidFill>
              <a:ln w="25400">
                <a:solidFill>
                  <a:srgbClr val="FF0000"/>
                </a:solidFill>
              </a:ln>
            </c:spPr>
          </c:marker>
          <c:cat>
            <c:strRef>
              <c:f>'new Figure 1 alt text'!$A$16:$A$50</c:f>
              <c:strCache>
                <c:ptCount val="35"/>
                <c:pt idx="0">
                  <c:v>1981</c:v>
                </c:pt>
                <c:pt idx="2">
                  <c:v>1983</c:v>
                </c:pt>
                <c:pt idx="4">
                  <c:v>1985</c:v>
                </c:pt>
                <c:pt idx="6">
                  <c:v>1987</c:v>
                </c:pt>
                <c:pt idx="8">
                  <c:v>1989</c:v>
                </c:pt>
                <c:pt idx="10">
                  <c:v>1991</c:v>
                </c:pt>
                <c:pt idx="12">
                  <c:v>1993</c:v>
                </c:pt>
                <c:pt idx="14">
                  <c:v>1995</c:v>
                </c:pt>
                <c:pt idx="16">
                  <c:v>1997</c:v>
                </c:pt>
                <c:pt idx="18">
                  <c:v>2000</c:v>
                </c:pt>
                <c:pt idx="20">
                  <c:v>2002</c:v>
                </c:pt>
                <c:pt idx="22">
                  <c:v>2004</c:v>
                </c:pt>
                <c:pt idx="24">
                  <c:v>2006</c:v>
                </c:pt>
                <c:pt idx="26">
                  <c:v>2008</c:v>
                </c:pt>
                <c:pt idx="28">
                  <c:v>2010</c:v>
                </c:pt>
                <c:pt idx="30">
                  <c:v>2012</c:v>
                </c:pt>
                <c:pt idx="32">
                  <c:v>2014</c:v>
                </c:pt>
                <c:pt idx="34">
                  <c:v>Yr end
Dec
 2016</c:v>
                </c:pt>
              </c:strCache>
            </c:strRef>
          </c:cat>
          <c:val>
            <c:numRef>
              <c:f>'new Figure 1 alt text'!$B$16:$B$50</c:f>
              <c:numCache>
                <c:formatCode>#,##0</c:formatCode>
                <c:ptCount val="35"/>
                <c:pt idx="0">
                  <c:v>11066</c:v>
                </c:pt>
                <c:pt idx="1">
                  <c:v>#N/A</c:v>
                </c:pt>
                <c:pt idx="2">
                  <c:v>11901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13313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15111</c:v>
                </c:pt>
                <c:pt idx="11">
                  <c:v>#N/A</c:v>
                </c:pt>
                <c:pt idx="12">
                  <c:v>18355</c:v>
                </c:pt>
                <c:pt idx="13">
                  <c:v>#N/A</c:v>
                </c:pt>
                <c:pt idx="14">
                  <c:v>19109</c:v>
                </c:pt>
                <c:pt idx="15">
                  <c:v>#N/A</c:v>
                </c:pt>
                <c:pt idx="16">
                  <c:v>16469</c:v>
                </c:pt>
                <c:pt idx="17">
                  <c:v>#N/A</c:v>
                </c:pt>
                <c:pt idx="18">
                  <c:v>14762</c:v>
                </c:pt>
                <c:pt idx="19">
                  <c:v>#N/A</c:v>
                </c:pt>
                <c:pt idx="20">
                  <c:v>12366</c:v>
                </c:pt>
                <c:pt idx="21">
                  <c:v>12018</c:v>
                </c:pt>
                <c:pt idx="22">
                  <c:v>11417</c:v>
                </c:pt>
                <c:pt idx="23">
                  <c:v>10550</c:v>
                </c:pt>
                <c:pt idx="24">
                  <c:v>10581</c:v>
                </c:pt>
                <c:pt idx="25">
                  <c:v>10942</c:v>
                </c:pt>
                <c:pt idx="26">
                  <c:v>9842</c:v>
                </c:pt>
                <c:pt idx="27">
                  <c:v>10283</c:v>
                </c:pt>
                <c:pt idx="28">
                  <c:v>9344</c:v>
                </c:pt>
                <c:pt idx="29">
                  <c:v>9446</c:v>
                </c:pt>
                <c:pt idx="30">
                  <c:v>9345</c:v>
                </c:pt>
                <c:pt idx="31">
                  <c:v>8487</c:v>
                </c:pt>
                <c:pt idx="32">
                  <c:v>7318</c:v>
                </c:pt>
              </c:numCache>
            </c:numRef>
          </c:val>
        </c:ser>
        <c:ser>
          <c:idx val="5"/>
          <c:order val="5"/>
          <c:tx>
            <c:strRef>
              <c:f>'new Figure 1 alt text'!$G$15</c:f>
              <c:strCache>
                <c:ptCount val="1"/>
                <c:pt idx="0">
                  <c:v>CSEW - year ending December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7"/>
            <c:spPr>
              <a:solidFill>
                <a:sysClr val="window" lastClr="FFFFFF"/>
              </a:solidFill>
              <a:ln w="15875">
                <a:solidFill>
                  <a:srgbClr val="92D050"/>
                </a:solidFill>
              </a:ln>
            </c:spPr>
          </c:marker>
          <c:dPt>
            <c:idx val="33"/>
            <c:marker>
              <c:spPr>
                <a:solidFill>
                  <a:sysClr val="window" lastClr="FFFFFF"/>
                </a:solidFill>
                <a:ln w="25400">
                  <a:solidFill>
                    <a:srgbClr val="92D050"/>
                  </a:solidFill>
                </a:ln>
              </c:spPr>
            </c:marker>
            <c:spPr>
              <a:ln w="15875">
                <a:solidFill>
                  <a:srgbClr val="92D050"/>
                </a:solidFill>
              </a:ln>
            </c:spPr>
          </c:dPt>
          <c:dPt>
            <c:idx val="34"/>
            <c:marker>
              <c:spPr>
                <a:solidFill>
                  <a:sysClr val="window" lastClr="FFFFFF"/>
                </a:solidFill>
                <a:ln w="25400">
                  <a:solidFill>
                    <a:srgbClr val="92D050"/>
                  </a:solidFill>
                </a:ln>
              </c:spPr>
            </c:marker>
            <c:spPr>
              <a:ln>
                <a:solidFill>
                  <a:srgbClr val="92D050"/>
                </a:solidFill>
              </a:ln>
            </c:spPr>
          </c:dPt>
          <c:cat>
            <c:strRef>
              <c:f>'new Figure 1 alt text'!$A$16:$A$50</c:f>
              <c:strCache>
                <c:ptCount val="35"/>
                <c:pt idx="0">
                  <c:v>1981</c:v>
                </c:pt>
                <c:pt idx="2">
                  <c:v>1983</c:v>
                </c:pt>
                <c:pt idx="4">
                  <c:v>1985</c:v>
                </c:pt>
                <c:pt idx="6">
                  <c:v>1987</c:v>
                </c:pt>
                <c:pt idx="8">
                  <c:v>1989</c:v>
                </c:pt>
                <c:pt idx="10">
                  <c:v>1991</c:v>
                </c:pt>
                <c:pt idx="12">
                  <c:v>1993</c:v>
                </c:pt>
                <c:pt idx="14">
                  <c:v>1995</c:v>
                </c:pt>
                <c:pt idx="16">
                  <c:v>1997</c:v>
                </c:pt>
                <c:pt idx="18">
                  <c:v>2000</c:v>
                </c:pt>
                <c:pt idx="20">
                  <c:v>2002</c:v>
                </c:pt>
                <c:pt idx="22">
                  <c:v>2004</c:v>
                </c:pt>
                <c:pt idx="24">
                  <c:v>2006</c:v>
                </c:pt>
                <c:pt idx="26">
                  <c:v>2008</c:v>
                </c:pt>
                <c:pt idx="28">
                  <c:v>2010</c:v>
                </c:pt>
                <c:pt idx="30">
                  <c:v>2012</c:v>
                </c:pt>
                <c:pt idx="32">
                  <c:v>2014</c:v>
                </c:pt>
                <c:pt idx="34">
                  <c:v>Yr end
Dec
 2016</c:v>
                </c:pt>
              </c:strCache>
            </c:strRef>
          </c:cat>
          <c:val>
            <c:numRef>
              <c:f>'new Figure 1 alt text'!$G$16:$G$50</c:f>
              <c:numCache>
                <c:formatCode>General</c:formatCode>
                <c:ptCount val="35"/>
                <c:pt idx="33" formatCode="#,##0">
                  <c:v>6432</c:v>
                </c:pt>
                <c:pt idx="34" formatCode="#,##0">
                  <c:v>6080</c:v>
                </c:pt>
              </c:numCache>
            </c:numRef>
          </c:val>
        </c:ser>
        <c:marker val="1"/>
        <c:axId val="71809664"/>
        <c:axId val="64774144"/>
      </c:lineChart>
      <c:catAx>
        <c:axId val="71809664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defRPr>
            </a:pPr>
            <a:endParaRPr lang="en-US"/>
          </a:p>
        </c:txPr>
        <c:crossAx val="64774144"/>
        <c:crosses val="autoZero"/>
        <c:auto val="1"/>
        <c:lblAlgn val="ctr"/>
        <c:lblOffset val="100"/>
        <c:tickLblSkip val="1"/>
        <c:tickMarkSkip val="1"/>
      </c:catAx>
      <c:valAx>
        <c:axId val="64774144"/>
        <c:scaling>
          <c:orientation val="minMax"/>
          <c:max val="20000"/>
        </c:scaling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#,##0" sourceLinked="1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defRPr>
            </a:pPr>
            <a:endParaRPr lang="en-US"/>
          </a:p>
        </c:txPr>
        <c:crossAx val="71809664"/>
        <c:crosses val="autoZero"/>
        <c:crossBetween val="between"/>
      </c:valAx>
    </c:plotArea>
    <c:plotVisOnly val="1"/>
    <c:dispBlanksAs val="gap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GB"/>
  <c:chart>
    <c:plotArea>
      <c:layout>
        <c:manualLayout>
          <c:layoutTarget val="inner"/>
          <c:xMode val="edge"/>
          <c:yMode val="edge"/>
          <c:x val="9.4376986726844775E-2"/>
          <c:y val="2.2884900535403031E-2"/>
          <c:w val="0.89023549537744751"/>
          <c:h val="0.82643788608036628"/>
        </c:manualLayout>
      </c:layout>
      <c:barChart>
        <c:barDir val="col"/>
        <c:grouping val="clustered"/>
        <c:ser>
          <c:idx val="0"/>
          <c:order val="0"/>
          <c:spPr>
            <a:solidFill>
              <a:schemeClr val="accent2"/>
            </a:solidFill>
          </c:spPr>
          <c:cat>
            <c:numRef>
              <c:f>'CSEW PRC ratio figures'!$B$6:$B$40</c:f>
              <c:numCache>
                <c:formatCode>General</c:formatCode>
                <c:ptCount val="35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  <c:pt idx="32">
                  <c:v>2014</c:v>
                </c:pt>
                <c:pt idx="33">
                  <c:v>2015</c:v>
                </c:pt>
                <c:pt idx="34">
                  <c:v>2016</c:v>
                </c:pt>
              </c:numCache>
            </c:numRef>
          </c:cat>
          <c:val>
            <c:numRef>
              <c:f>'CSEW PRC ratio figures'!$C$6:$C$40</c:f>
              <c:numCache>
                <c:formatCode>General</c:formatCode>
                <c:ptCount val="35"/>
                <c:pt idx="0">
                  <c:v>0.62000000000000077</c:v>
                </c:pt>
                <c:pt idx="2">
                  <c:v>0.59</c:v>
                </c:pt>
                <c:pt idx="6">
                  <c:v>0.59</c:v>
                </c:pt>
                <c:pt idx="10">
                  <c:v>0.60000000000000064</c:v>
                </c:pt>
                <c:pt idx="12">
                  <c:v>0.55000000000000004</c:v>
                </c:pt>
                <c:pt idx="14">
                  <c:v>0.5</c:v>
                </c:pt>
                <c:pt idx="16">
                  <c:v>0.55000000000000004</c:v>
                </c:pt>
                <c:pt idx="18">
                  <c:v>0.56999999999999995</c:v>
                </c:pt>
                <c:pt idx="21" formatCode="0.00">
                  <c:v>0.88032870082661563</c:v>
                </c:pt>
                <c:pt idx="22" formatCode="0.00">
                  <c:v>0.92227382041911299</c:v>
                </c:pt>
                <c:pt idx="23" formatCode="0.00">
                  <c:v>0.90876732815032957</c:v>
                </c:pt>
                <c:pt idx="24" formatCode="0.00">
                  <c:v>0.90103146278171953</c:v>
                </c:pt>
                <c:pt idx="25" formatCode="0.00">
                  <c:v>0.87721975599883961</c:v>
                </c:pt>
                <c:pt idx="26" formatCode="0.00">
                  <c:v>0.83799451636469535</c:v>
                </c:pt>
                <c:pt idx="27" formatCode="0.00">
                  <c:v>0.78305819013084021</c:v>
                </c:pt>
                <c:pt idx="28" formatCode="0.00">
                  <c:v>0.7556951311771829</c:v>
                </c:pt>
                <c:pt idx="29" formatCode="0.00">
                  <c:v>0.74556813210954775</c:v>
                </c:pt>
                <c:pt idx="30" formatCode="0.00">
                  <c:v>0.71258406870093427</c:v>
                </c:pt>
                <c:pt idx="31" formatCode="0.00">
                  <c:v>0.71103784898084021</c:v>
                </c:pt>
                <c:pt idx="32" formatCode="0.00">
                  <c:v>0.82482401370834091</c:v>
                </c:pt>
                <c:pt idx="33" formatCode="0.00">
                  <c:v>0.8959962204307651</c:v>
                </c:pt>
                <c:pt idx="34" formatCode="0.00">
                  <c:v>0.97485854080046452</c:v>
                </c:pt>
              </c:numCache>
            </c:numRef>
          </c:val>
        </c:ser>
        <c:gapWidth val="99"/>
        <c:axId val="64807296"/>
        <c:axId val="64809216"/>
      </c:barChart>
      <c:catAx>
        <c:axId val="6480729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100">
                    <a:latin typeface="Arial" pitchFamily="34" charset="0"/>
                    <a:cs typeface="Arial" pitchFamily="34" charset="0"/>
                  </a:defRPr>
                </a:pPr>
                <a:r>
                  <a:rPr lang="en-GB" sz="1100" dirty="0">
                    <a:solidFill>
                      <a:schemeClr val="bg2"/>
                    </a:solidFill>
                    <a:latin typeface="Arial" pitchFamily="34" charset="0"/>
                    <a:cs typeface="Arial" pitchFamily="34" charset="0"/>
                  </a:rPr>
                  <a:t>Year ending December </a:t>
                </a:r>
              </a:p>
            </c:rich>
          </c:tx>
          <c:layout>
            <c:manualLayout>
              <c:xMode val="edge"/>
              <c:yMode val="edge"/>
              <c:x val="0.23694438378102989"/>
              <c:y val="0.92954012360462368"/>
            </c:manualLayout>
          </c:layout>
        </c:title>
        <c:numFmt formatCode="General" sourceLinked="1"/>
        <c:tickLblPos val="nextTo"/>
        <c:txPr>
          <a:bodyPr rot="0" vert="horz" anchor="t" anchorCtr="0"/>
          <a:lstStyle/>
          <a:p>
            <a:pPr>
              <a:defRPr sz="11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4809216"/>
        <c:crosses val="autoZero"/>
        <c:auto val="1"/>
        <c:lblAlgn val="ctr"/>
        <c:lblOffset val="100"/>
        <c:tickMarkSkip val="1"/>
      </c:catAx>
      <c:valAx>
        <c:axId val="64809216"/>
        <c:scaling>
          <c:orientation val="minMax"/>
          <c:max val="1"/>
        </c:scaling>
        <c:axPos val="l"/>
        <c:majorGridlines/>
        <c:title>
          <c:tx>
            <c:rich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r>
                  <a:rPr lang="en-GB" sz="1200" dirty="0" smtClean="0">
                    <a:latin typeface="Arial" pitchFamily="34" charset="0"/>
                    <a:cs typeface="Arial" pitchFamily="34" charset="0"/>
                  </a:rPr>
                  <a:t>Ratio of PRC : CSEW comparable incidents</a:t>
                </a:r>
                <a:endParaRPr lang="en-GB" sz="1200" dirty="0">
                  <a:latin typeface="Arial" pitchFamily="34" charset="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7.6013685666448394E-3"/>
              <c:y val="0.15761706723977673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200" b="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4807296"/>
        <c:crosses val="autoZero"/>
        <c:crossBetween val="between"/>
      </c:valAx>
    </c:plotArea>
    <c:plotVisOnly val="1"/>
    <c:dispBlanksAs val="gap"/>
  </c:chart>
  <c:spPr>
    <a:ln>
      <a:noFill/>
    </a:ln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0.5295</cdr:x>
      <cdr:y>0.95875</cdr:y>
    </cdr:from>
    <cdr:to>
      <cdr:x>0.52925</cdr:x>
      <cdr:y>0.95972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028950" y="4048125"/>
          <a:ext cx="2628900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0.50472</cdr:x>
      <cdr:y>0.33101</cdr:y>
    </cdr:from>
    <cdr:to>
      <cdr:x>0.82979</cdr:x>
      <cdr:y>0.41045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248472" y="1800200"/>
          <a:ext cx="2736304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400" dirty="0" smtClean="0">
              <a:solidFill>
                <a:srgbClr val="FF0000"/>
              </a:solidFill>
            </a:rPr>
            <a:t>Crime survey estimate</a:t>
          </a:r>
          <a:endParaRPr lang="en-US" sz="14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0.07348</cdr:x>
      <cdr:y>0.63181</cdr:y>
    </cdr:from>
    <cdr:to>
      <cdr:x>0.77495</cdr:x>
      <cdr:y>0.71125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648072" y="3600400"/>
          <a:ext cx="6186965" cy="4526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Arial"/>
              <a:ea typeface="ＭＳ Ｐゴシック"/>
            </a:defRPr>
          </a:lvl1pPr>
          <a:lvl2pPr marL="457200" indent="0">
            <a:defRPr sz="1100">
              <a:latin typeface="Arial"/>
              <a:ea typeface="ＭＳ Ｐゴシック"/>
            </a:defRPr>
          </a:lvl2pPr>
          <a:lvl3pPr marL="914400" indent="0">
            <a:defRPr sz="1100">
              <a:latin typeface="Arial"/>
              <a:ea typeface="ＭＳ Ｐゴシック"/>
            </a:defRPr>
          </a:lvl3pPr>
          <a:lvl4pPr marL="1371600" indent="0">
            <a:defRPr sz="1100">
              <a:latin typeface="Arial"/>
              <a:ea typeface="ＭＳ Ｐゴシック"/>
            </a:defRPr>
          </a:lvl4pPr>
          <a:lvl5pPr marL="1828800" indent="0">
            <a:defRPr sz="1100">
              <a:latin typeface="Arial"/>
              <a:ea typeface="ＭＳ Ｐゴシック"/>
            </a:defRPr>
          </a:lvl5pPr>
          <a:lvl6pPr marL="2286000" indent="0">
            <a:defRPr sz="1100">
              <a:latin typeface="Arial"/>
              <a:ea typeface="ＭＳ Ｐゴシック"/>
            </a:defRPr>
          </a:lvl6pPr>
          <a:lvl7pPr marL="2743200" indent="0">
            <a:defRPr sz="1100">
              <a:latin typeface="Arial"/>
              <a:ea typeface="ＭＳ Ｐゴシック"/>
            </a:defRPr>
          </a:lvl7pPr>
          <a:lvl8pPr marL="3200400" indent="0">
            <a:defRPr sz="1100">
              <a:latin typeface="Arial"/>
              <a:ea typeface="ＭＳ Ｐゴシック"/>
            </a:defRPr>
          </a:lvl8pPr>
          <a:lvl9pPr marL="3657600" indent="0">
            <a:defRPr sz="1100">
              <a:latin typeface="Arial"/>
              <a:ea typeface="ＭＳ Ｐゴシック"/>
            </a:defRPr>
          </a:lvl9pPr>
        </a:lstStyle>
        <a:p xmlns:a="http://schemas.openxmlformats.org/drawingml/2006/main">
          <a:r>
            <a:rPr lang="en-GB" sz="1400" dirty="0" smtClean="0">
              <a:solidFill>
                <a:schemeClr val="bg2"/>
              </a:solidFill>
            </a:rPr>
            <a:t>Police recorded crime</a:t>
          </a:r>
          <a:endParaRPr lang="en-US" sz="1400" dirty="0">
            <a:solidFill>
              <a:schemeClr val="bg2"/>
            </a:solidFill>
          </a:endParaRPr>
        </a:p>
      </cdr:txBody>
    </cdr:sp>
  </cdr:relSizeAnchor>
  <cdr:relSizeAnchor xmlns:cdr="http://schemas.openxmlformats.org/drawingml/2006/chartDrawing">
    <cdr:from>
      <cdr:x>0</cdr:x>
      <cdr:y>0.18954</cdr:y>
    </cdr:from>
    <cdr:to>
      <cdr:x>0.2286</cdr:x>
      <cdr:y>0.24009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0" y="1080120"/>
          <a:ext cx="2016224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GB" sz="1200" dirty="0" smtClean="0"/>
            <a:t>No. of offences (000s)</a:t>
          </a:r>
          <a:endParaRPr lang="en-US" sz="12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0.62827</cdr:x>
      <cdr:y>0.91001</cdr:y>
    </cdr:from>
    <cdr:to>
      <cdr:x>0.82154</cdr:x>
      <cdr:y>0.94531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377494" y="5728677"/>
          <a:ext cx="1709531" cy="2186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0.68145</cdr:x>
      <cdr:y>0.92977</cdr:y>
    </cdr:from>
    <cdr:to>
      <cdr:x>0.90149</cdr:x>
      <cdr:y>0.97084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616624" y="5357580"/>
          <a:ext cx="1813614" cy="2366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>
              <a:solidFill>
                <a:schemeClr val="bg2"/>
              </a:solidFill>
              <a:latin typeface="Arial" pitchFamily="34" charset="0"/>
              <a:cs typeface="Arial" pitchFamily="34" charset="0"/>
            </a:rPr>
            <a:t>Year ending March</a:t>
          </a:r>
        </a:p>
      </cdr:txBody>
    </cdr:sp>
  </cdr:relSizeAnchor>
  <cdr:relSizeAnchor xmlns:cdr="http://schemas.openxmlformats.org/drawingml/2006/chartDrawing">
    <cdr:from>
      <cdr:x>0.00273</cdr:x>
      <cdr:y>0.00376</cdr:y>
    </cdr:from>
    <cdr:to>
      <cdr:x>0.00273</cdr:x>
      <cdr:y>0.00376</cdr:y>
    </cdr:to>
    <cdr:sp macro="" textlink="">
      <cdr:nvSpPr>
        <cdr:cNvPr id="5" name="Straight Connector 4"/>
        <cdr:cNvSpPr/>
      </cdr:nvSpPr>
      <cdr:spPr>
        <a:xfrm xmlns:a="http://schemas.openxmlformats.org/drawingml/2006/main">
          <a:off x="23616" y="23616"/>
          <a:ext cx="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7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643" y="0"/>
            <a:ext cx="297272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727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643" y="9428164"/>
            <a:ext cx="2972724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415B306-BF9C-46BB-B50F-1F432A58EC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7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643" y="0"/>
            <a:ext cx="297272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55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637" y="4716464"/>
            <a:ext cx="5486727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7272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643" y="9428164"/>
            <a:ext cx="2972724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27" tIns="45363" rIns="90727" bIns="4536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6D9CE3B-36E7-4C25-982E-F30554F629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9506F3-00C6-4974-99CC-3C60BC3A5C80}" type="slidenum">
              <a:rPr lang="en-GB" smtClean="0"/>
              <a:pPr/>
              <a:t>1</a:t>
            </a:fld>
            <a:endParaRPr lang="en-GB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2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endParaRPr lang="en-GB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GB" baseline="0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35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D9CE3B-36E7-4C25-982E-F30554F629C9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BIG%20DISK:ONS_Final%20Logos%20Folder%2028.02.08:UKSA%20logos:JPEG%20HI:UKSA_RGB.jpg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0"/>
          <p:cNvSpPr>
            <a:spLocks noChangeShapeType="1"/>
          </p:cNvSpPr>
          <p:nvPr/>
        </p:nvSpPr>
        <p:spPr bwMode="auto">
          <a:xfrm>
            <a:off x="533400" y="5486400"/>
            <a:ext cx="76962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  <p:pic>
        <p:nvPicPr>
          <p:cNvPr id="5" name="Picture 11" descr="BIG DISK:ONS_Final Logos Folder 28.02.08:UKSA logos:JPEG HI:UKSA_RGB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81000" y="457200"/>
            <a:ext cx="2667000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4495800"/>
            <a:ext cx="7772400" cy="1143000"/>
          </a:xfrm>
        </p:spPr>
        <p:txBody>
          <a:bodyPr/>
          <a:lstStyle>
            <a:lvl1pPr>
              <a:defRPr sz="38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5638800"/>
            <a:ext cx="6400800" cy="8382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10218-BF1D-46B1-8B1B-DB0A31E31F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D54A3-84EA-432D-B14D-C9D1883343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6949E-D14D-4235-ABDD-42E3D33B18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EE595-89C0-403F-8F76-5D0921258A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7BABD-6118-49EB-B030-7E1AA56E6D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134EB-2E61-4419-B8AA-6CE002189B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ED8DAC-FBFC-461F-AC18-70E7BD5FEE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7511F-ABB2-47EA-BF54-A3A86E634F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BE9B1-0BC2-4045-9C4D-62C9C03DA2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33C93-561C-4FBD-A681-B167BDE42E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F3947D-8171-474C-8E7A-4DDE8A41D66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9AAC6-1528-4B10-8A9D-5746690142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AAF4627-A957-44C7-A98C-53199C449F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95288" y="1484313"/>
            <a:ext cx="84582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2D46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002D46"/>
          </a:solidFill>
          <a:latin typeface="+mn-lt"/>
          <a:ea typeface="+mn-ea"/>
          <a:cs typeface="+mn-cs"/>
        </a:defRPr>
      </a:lvl1pPr>
      <a:lvl2pPr marL="763588" indent="-28575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002D46"/>
          </a:solidFill>
          <a:latin typeface="+mn-lt"/>
          <a:ea typeface="+mn-ea"/>
        </a:defRPr>
      </a:lvl2pPr>
      <a:lvl3pPr marL="1182688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2D46"/>
          </a:solidFill>
          <a:latin typeface="+mn-lt"/>
          <a:ea typeface="+mn-ea"/>
        </a:defRPr>
      </a:lvl3pPr>
      <a:lvl4pPr marL="1619250" indent="-246063" algn="l" rtl="0" eaLnBrk="0" fontAlgn="base" hangingPunct="0">
        <a:spcBef>
          <a:spcPct val="20000"/>
        </a:spcBef>
        <a:spcAft>
          <a:spcPct val="0"/>
        </a:spcAft>
        <a:defRPr>
          <a:solidFill>
            <a:srgbClr val="002D46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68313" y="2060575"/>
            <a:ext cx="776128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endParaRPr lang="en-US" b="1">
              <a:solidFill>
                <a:srgbClr val="002D46"/>
              </a:solidFill>
            </a:endParaRPr>
          </a:p>
        </p:txBody>
      </p:sp>
      <p:sp>
        <p:nvSpPr>
          <p:cNvPr id="3076" name="Subtitle 7"/>
          <p:cNvSpPr>
            <a:spLocks noGrp="1"/>
          </p:cNvSpPr>
          <p:nvPr>
            <p:ph type="subTitle" idx="1"/>
          </p:nvPr>
        </p:nvSpPr>
        <p:spPr>
          <a:xfrm>
            <a:off x="395536" y="4149080"/>
            <a:ext cx="7704336" cy="503708"/>
          </a:xfrm>
        </p:spPr>
        <p:txBody>
          <a:bodyPr/>
          <a:lstStyle/>
          <a:p>
            <a:pPr algn="ctr"/>
            <a:r>
              <a:rPr lang="en-GB" sz="2400" b="1" dirty="0" smtClean="0"/>
              <a:t> Ed </a:t>
            </a:r>
            <a:r>
              <a:rPr lang="en-GB" sz="2400" b="1" dirty="0" err="1" smtClean="0"/>
              <a:t>Humpherson</a:t>
            </a:r>
            <a:endParaRPr lang="en-GB" sz="2400" b="1" dirty="0" smtClean="0"/>
          </a:p>
          <a:p>
            <a:pPr algn="ctr"/>
            <a:r>
              <a:rPr lang="en-GB" sz="2400" b="1" dirty="0" smtClean="0"/>
              <a:t>Office for Statistics Regulation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1052736"/>
            <a:ext cx="7992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Arial" pitchFamily="34" charset="0"/>
                <a:ea typeface="Calibri"/>
                <a:cs typeface="Arial" pitchFamily="34" charset="0"/>
              </a:rPr>
              <a:t>Old friends, new foes: trustworthiness, quality and value in the era of Big Data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6021288"/>
            <a:ext cx="2534172" cy="60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ubtitle 7"/>
          <p:cNvSpPr txBox="1">
            <a:spLocks/>
          </p:cNvSpPr>
          <p:nvPr/>
        </p:nvSpPr>
        <p:spPr bwMode="auto">
          <a:xfrm>
            <a:off x="467544" y="6021288"/>
            <a:ext cx="4672136" cy="503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D4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D4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June 2017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140968"/>
            <a:ext cx="7772400" cy="1143000"/>
          </a:xfrm>
        </p:spPr>
        <p:txBody>
          <a:bodyPr/>
          <a:lstStyle/>
          <a:p>
            <a:r>
              <a:rPr lang="en-US" dirty="0" smtClean="0"/>
              <a:t>How can we make sense of this mix of opportunity and threat?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6155" y="2060848"/>
            <a:ext cx="4262372" cy="41382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72997" y="1443324"/>
            <a:ext cx="18074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500" b="1" dirty="0" smtClean="0">
                <a:solidFill>
                  <a:srgbClr val="1A664D"/>
                </a:solidFill>
                <a:latin typeface="Futura-Light" panose="020B0400000000000000" pitchFamily="34" charset="0"/>
              </a:rPr>
              <a:t>Velocity</a:t>
            </a:r>
            <a:endParaRPr lang="en-GB" sz="2500" b="1" dirty="0">
              <a:solidFill>
                <a:srgbClr val="1A664D"/>
              </a:solidFill>
              <a:latin typeface="Futura-Light" panose="020B0400000000000000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7026" y="2870994"/>
            <a:ext cx="18074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500" b="1" dirty="0" smtClean="0">
                <a:solidFill>
                  <a:srgbClr val="A6B839"/>
                </a:solidFill>
                <a:latin typeface="Futura-Light" panose="020B0400000000000000" pitchFamily="34" charset="0"/>
              </a:rPr>
              <a:t>Volume</a:t>
            </a:r>
            <a:endParaRPr lang="en-GB" sz="2500" b="1" dirty="0">
              <a:solidFill>
                <a:srgbClr val="A6B839"/>
              </a:solidFill>
              <a:latin typeface="Futura-Light" panose="020B04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44026" y="2840514"/>
            <a:ext cx="18074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 smtClean="0">
                <a:solidFill>
                  <a:srgbClr val="F26522"/>
                </a:solidFill>
                <a:latin typeface="Futura-Light" panose="020B0400000000000000" pitchFamily="34" charset="0"/>
              </a:rPr>
              <a:t>Variety</a:t>
            </a:r>
            <a:endParaRPr lang="en-GB" sz="2500" b="1" dirty="0">
              <a:solidFill>
                <a:srgbClr val="F26522"/>
              </a:solidFill>
              <a:latin typeface="Futura-Light" panose="020B04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1623" y="4250192"/>
            <a:ext cx="18074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500" b="1" dirty="0" smtClean="0">
                <a:solidFill>
                  <a:srgbClr val="20409A"/>
                </a:solidFill>
                <a:latin typeface="Futura-Light" panose="020B0400000000000000" pitchFamily="34" charset="0"/>
              </a:rPr>
              <a:t>Validity</a:t>
            </a:r>
            <a:endParaRPr lang="en-GB" sz="2500" b="1" dirty="0">
              <a:solidFill>
                <a:srgbClr val="20409A"/>
              </a:solidFill>
              <a:latin typeface="Futura-Light" panose="020B04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9912" y="6165304"/>
            <a:ext cx="18074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 smtClean="0">
                <a:solidFill>
                  <a:srgbClr val="EC2028"/>
                </a:solidFill>
                <a:latin typeface="Futura-Light" panose="020B0400000000000000" pitchFamily="34" charset="0"/>
              </a:rPr>
              <a:t>Veracity</a:t>
            </a:r>
            <a:endParaRPr lang="en-GB" sz="2500" b="1" dirty="0">
              <a:solidFill>
                <a:srgbClr val="EC2028"/>
              </a:solidFill>
              <a:latin typeface="Futura-Light" panose="020B0400000000000000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508987" y="4249163"/>
            <a:ext cx="18074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b="1" dirty="0" smtClean="0">
                <a:solidFill>
                  <a:srgbClr val="6452A3"/>
                </a:solidFill>
                <a:latin typeface="Futura-Light" panose="020B0400000000000000" pitchFamily="34" charset="0"/>
              </a:rPr>
              <a:t>Volatility</a:t>
            </a:r>
            <a:endParaRPr lang="en-GB" sz="2500" b="1" dirty="0">
              <a:solidFill>
                <a:srgbClr val="6452A3"/>
              </a:solidFill>
              <a:latin typeface="Futura-Light" panose="020B0400000000000000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780928"/>
            <a:ext cx="7772400" cy="1143000"/>
          </a:xfrm>
        </p:spPr>
        <p:txBody>
          <a:bodyPr/>
          <a:lstStyle/>
          <a:p>
            <a:pPr algn="ctr"/>
            <a:r>
              <a:rPr lang="en-GB" dirty="0" smtClean="0"/>
              <a:t>Our answer is different: it's simpler, and older</a:t>
            </a:r>
            <a:endParaRPr lang="en-US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6021288"/>
            <a:ext cx="2534172" cy="60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Trustworthiness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24000"/>
            <a:ext cx="8496944" cy="4572000"/>
          </a:xfrm>
        </p:spPr>
        <p:txBody>
          <a:bodyPr anchor="ctr"/>
          <a:lstStyle/>
          <a:p>
            <a:pPr algn="ctr">
              <a:buNone/>
            </a:pPr>
            <a:r>
              <a:rPr lang="en-GB" dirty="0" smtClean="0"/>
              <a:t>	</a:t>
            </a:r>
            <a:r>
              <a:rPr lang="en-GB" sz="2400" dirty="0" smtClean="0"/>
              <a:t>means that the data and outputs are free from vested interest.</a:t>
            </a: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6021288"/>
            <a:ext cx="2534172" cy="60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24000"/>
            <a:ext cx="8496944" cy="4572000"/>
          </a:xfrm>
        </p:spPr>
        <p:txBody>
          <a:bodyPr anchor="ctr"/>
          <a:lstStyle/>
          <a:p>
            <a:pPr algn="ctr">
              <a:buNone/>
            </a:pPr>
            <a:r>
              <a:rPr lang="en-US" sz="2400" dirty="0" smtClean="0"/>
              <a:t>means that the data outputs represent the best available estimate of what they aim to measure - and are not materially misleading. </a:t>
            </a: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6021288"/>
            <a:ext cx="2534172" cy="60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Value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24000"/>
            <a:ext cx="8496944" cy="4572000"/>
          </a:xfrm>
        </p:spPr>
        <p:txBody>
          <a:bodyPr anchor="ctr"/>
          <a:lstStyle/>
          <a:p>
            <a:pPr algn="ctr">
              <a:buNone/>
            </a:pPr>
            <a:r>
              <a:rPr lang="en-US" sz="2400" dirty="0" smtClean="0"/>
              <a:t>means that the data and outputs help answer key questions. </a:t>
            </a:r>
            <a:endParaRPr lang="en-US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6021288"/>
            <a:ext cx="2534172" cy="60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Ordinary working families</a:t>
            </a:r>
          </a:p>
          <a:p>
            <a:r>
              <a:rPr lang="en-GB" dirty="0" smtClean="0"/>
              <a:t>Police recorded crime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844824"/>
            <a:ext cx="8496944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Ordinary working families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1052736"/>
            <a:ext cx="88204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 b="63426"/>
          <a:stretch>
            <a:fillRect/>
          </a:stretch>
        </p:blipFill>
        <p:spPr bwMode="auto">
          <a:xfrm>
            <a:off x="323528" y="1628800"/>
            <a:ext cx="8330232" cy="285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‘Ordinary working families’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problem:</a:t>
            </a:r>
          </a:p>
          <a:p>
            <a:pPr lvl="1">
              <a:buFontTx/>
              <a:buChar char="-"/>
            </a:pPr>
            <a:r>
              <a:rPr lang="en-GB" dirty="0" smtClean="0"/>
              <a:t>No official definition of ‘ordinary working families’</a:t>
            </a:r>
          </a:p>
          <a:p>
            <a:pPr lvl="1">
              <a:buFontTx/>
              <a:buChar char="-"/>
            </a:pPr>
            <a:r>
              <a:rPr lang="en-GB" dirty="0" smtClean="0"/>
              <a:t>Not a census category</a:t>
            </a:r>
          </a:p>
          <a:p>
            <a:pPr lvl="1">
              <a:buFontTx/>
              <a:buChar char="-"/>
            </a:pPr>
            <a:r>
              <a:rPr lang="en-GB" dirty="0" smtClean="0"/>
              <a:t>Not accessible by survey</a:t>
            </a:r>
          </a:p>
          <a:p>
            <a:pPr lvl="1">
              <a:buFontTx/>
              <a:buChar char="-"/>
            </a:pPr>
            <a:r>
              <a:rPr lang="en-GB" dirty="0" smtClean="0"/>
              <a:t>Education data focuses on children, not families</a:t>
            </a:r>
          </a:p>
          <a:p>
            <a:r>
              <a:rPr lang="en-GB" dirty="0" smtClean="0"/>
              <a:t>The solution:</a:t>
            </a:r>
          </a:p>
          <a:p>
            <a:pPr lvl="1">
              <a:buFontTx/>
              <a:buChar char="-"/>
            </a:pPr>
            <a:r>
              <a:rPr lang="en-GB" dirty="0" smtClean="0"/>
              <a:t>Linking together a series of huge datasets</a:t>
            </a:r>
          </a:p>
          <a:p>
            <a:pPr lvl="1">
              <a:buFontTx/>
              <a:buChar char="-"/>
            </a:pPr>
            <a:r>
              <a:rPr lang="en-GB" dirty="0" smtClean="0"/>
              <a:t>Input from education sector and academics</a:t>
            </a:r>
          </a:p>
          <a:p>
            <a:pPr lvl="1">
              <a:buFontTx/>
              <a:buChar char="-"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72400" cy="1143000"/>
          </a:xfrm>
        </p:spPr>
        <p:txBody>
          <a:bodyPr/>
          <a:lstStyle/>
          <a:p>
            <a:r>
              <a:rPr lang="en-GB" dirty="0" smtClean="0"/>
              <a:t>The archetypes of Big Data presentations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564904"/>
            <a:ext cx="7488832" cy="45720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altLang="en-US" sz="2400" dirty="0" smtClean="0"/>
              <a:t>Archetype 1:</a:t>
            </a:r>
          </a:p>
          <a:p>
            <a:pPr marL="0" indent="0" eaLnBrk="1" hangingPunct="1">
              <a:buNone/>
            </a:pPr>
            <a:endParaRPr lang="en-GB" altLang="en-US" sz="2400" dirty="0" smtClean="0"/>
          </a:p>
          <a:p>
            <a:pPr marL="457200" indent="-457200" eaLnBrk="1" hangingPunct="1">
              <a:buAutoNum type="alphaUcPeriod"/>
            </a:pPr>
            <a:r>
              <a:rPr lang="en-GB" altLang="en-US" sz="2400" dirty="0" smtClean="0"/>
              <a:t>Big data is a universe of new opportunity</a:t>
            </a:r>
          </a:p>
          <a:p>
            <a:pPr marL="457200" indent="-457200" eaLnBrk="1" hangingPunct="1">
              <a:buAutoNum type="alphaUcPeriod"/>
            </a:pPr>
            <a:r>
              <a:rPr lang="en-GB" altLang="en-US" sz="2400" dirty="0" smtClean="0"/>
              <a:t>Here’s some stuff we’ve done, with cool visualisations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‘Ordinary working families’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268760"/>
            <a:ext cx="7772400" cy="2592288"/>
          </a:xfrm>
        </p:spPr>
        <p:txBody>
          <a:bodyPr/>
          <a:lstStyle/>
          <a:p>
            <a:r>
              <a:rPr lang="en-GB" dirty="0" smtClean="0"/>
              <a:t>The solution: Linking together:</a:t>
            </a:r>
          </a:p>
          <a:p>
            <a:pPr lvl="1">
              <a:buFontTx/>
              <a:buChar char="-"/>
            </a:pPr>
            <a:r>
              <a:rPr lang="en-GB" b="1" dirty="0" smtClean="0"/>
              <a:t>Children</a:t>
            </a:r>
            <a:r>
              <a:rPr lang="en-GB" dirty="0" smtClean="0"/>
              <a:t> with </a:t>
            </a:r>
            <a:r>
              <a:rPr lang="en-GB" b="1" dirty="0" smtClean="0"/>
              <a:t>parents/guardians</a:t>
            </a:r>
            <a:r>
              <a:rPr lang="en-GB" dirty="0" smtClean="0"/>
              <a:t> AND</a:t>
            </a:r>
          </a:p>
          <a:p>
            <a:pPr lvl="1">
              <a:buFontTx/>
              <a:buChar char="-"/>
            </a:pPr>
            <a:r>
              <a:rPr lang="en-GB" dirty="0" smtClean="0"/>
              <a:t>Benefits claimed by parents/guardians AND</a:t>
            </a:r>
          </a:p>
          <a:p>
            <a:pPr lvl="1">
              <a:buFontTx/>
              <a:buChar char="-"/>
            </a:pPr>
            <a:r>
              <a:rPr lang="en-GB" dirty="0" smtClean="0"/>
              <a:t>Tax</a:t>
            </a:r>
            <a:r>
              <a:rPr lang="en-GB" b="1" dirty="0" smtClean="0"/>
              <a:t> </a:t>
            </a:r>
            <a:r>
              <a:rPr lang="en-GB" dirty="0" smtClean="0"/>
              <a:t>data on parents/guardians AND</a:t>
            </a:r>
          </a:p>
          <a:p>
            <a:pPr lvl="1"/>
            <a:r>
              <a:rPr lang="en-GB" dirty="0" smtClean="0"/>
              <a:t>All supplemented by survey data on</a:t>
            </a:r>
            <a:r>
              <a:rPr lang="en-GB" b="1" dirty="0" smtClean="0"/>
              <a:t> housing costs</a:t>
            </a:r>
          </a:p>
          <a:p>
            <a:pPr lvl="1">
              <a:buFontTx/>
              <a:buChar char="-"/>
            </a:pPr>
            <a:endParaRPr lang="en-GB" dirty="0" smtClean="0"/>
          </a:p>
          <a:p>
            <a:pPr lvl="1">
              <a:buFontTx/>
              <a:buChar char="-"/>
            </a:pP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 l="9051" t="23120" r="11150" b="22280"/>
          <a:stretch>
            <a:fillRect/>
          </a:stretch>
        </p:blipFill>
        <p:spPr bwMode="auto">
          <a:xfrm>
            <a:off x="1115616" y="3717032"/>
            <a:ext cx="6786043" cy="290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‘Ordinary working families’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To give:</a:t>
            </a:r>
          </a:p>
          <a:p>
            <a:pPr lvl="1">
              <a:buFontTx/>
              <a:buChar char="-"/>
            </a:pPr>
            <a:r>
              <a:rPr lang="en-GB" dirty="0" smtClean="0"/>
              <a:t>Educational outcomes by income </a:t>
            </a:r>
            <a:r>
              <a:rPr lang="en-GB" dirty="0" err="1" smtClean="0"/>
              <a:t>decile</a:t>
            </a:r>
            <a:r>
              <a:rPr lang="en-GB" dirty="0" smtClean="0"/>
              <a:t> of parents</a:t>
            </a:r>
          </a:p>
          <a:p>
            <a:pPr lvl="1">
              <a:buFontTx/>
              <a:buChar char="-"/>
            </a:pPr>
            <a:r>
              <a:rPr lang="en-GB" dirty="0" smtClean="0"/>
              <a:t>Ordinary working families are those</a:t>
            </a:r>
          </a:p>
          <a:p>
            <a:pPr lvl="2">
              <a:buFontTx/>
              <a:buChar char="-"/>
            </a:pPr>
            <a:r>
              <a:rPr lang="en-GB" dirty="0" smtClean="0"/>
              <a:t>Below median income</a:t>
            </a:r>
          </a:p>
          <a:p>
            <a:pPr lvl="2">
              <a:buFontTx/>
              <a:buChar char="-"/>
            </a:pPr>
            <a:r>
              <a:rPr lang="en-GB" dirty="0" smtClean="0"/>
              <a:t>Not in receipt of benefits for significant disadvantage (free school meals)</a:t>
            </a:r>
          </a:p>
          <a:p>
            <a:pPr lvl="1">
              <a:buFontTx/>
              <a:buChar char="-"/>
            </a:pPr>
            <a:r>
              <a:rPr lang="en-GB" dirty="0" smtClean="0"/>
              <a:t>Clear protocols on </a:t>
            </a:r>
            <a:r>
              <a:rPr lang="en-GB" dirty="0" err="1" smtClean="0"/>
              <a:t>anonymisation</a:t>
            </a:r>
            <a:r>
              <a:rPr lang="en-GB" dirty="0" smtClean="0"/>
              <a:t> and confidentiality – an </a:t>
            </a:r>
            <a:r>
              <a:rPr lang="en-GB" u="sng" dirty="0" smtClean="0"/>
              <a:t>essential</a:t>
            </a:r>
            <a:r>
              <a:rPr lang="en-GB" dirty="0" smtClean="0"/>
              <a:t> prerequisite for trustworthiness</a:t>
            </a:r>
          </a:p>
          <a:p>
            <a:pPr lvl="1">
              <a:buFontTx/>
              <a:buChar char="-"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1052736"/>
            <a:ext cx="882047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 cstate="print"/>
          <a:srcRect t="45" r="303"/>
          <a:stretch>
            <a:fillRect/>
          </a:stretch>
        </p:blipFill>
        <p:spPr bwMode="auto">
          <a:xfrm>
            <a:off x="2181225" y="188640"/>
            <a:ext cx="4767039" cy="648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‘Ordinary working families’</a:t>
            </a:r>
            <a:endParaRPr lang="en-US" dirty="0"/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 cstate="print"/>
          <a:srcRect l="12859" t="11440" r="14692" b="15481"/>
          <a:stretch>
            <a:fillRect/>
          </a:stretch>
        </p:blipFill>
        <p:spPr bwMode="auto">
          <a:xfrm>
            <a:off x="899592" y="1196752"/>
            <a:ext cx="7750942" cy="488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‘Ordinary working families’</a:t>
            </a:r>
            <a:endParaRPr lang="en-US" dirty="0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 cstate="print"/>
          <a:srcRect l="19684" t="19320" r="20467" b="21881"/>
          <a:stretch>
            <a:fillRect/>
          </a:stretch>
        </p:blipFill>
        <p:spPr bwMode="auto">
          <a:xfrm>
            <a:off x="683568" y="1124744"/>
            <a:ext cx="820891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Ordinary working families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755576" y="1916832"/>
            <a:ext cx="2016224" cy="122413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rgbClr val="EAEAEA"/>
                </a:solidFill>
                <a:effectLst/>
                <a:latin typeface="Arial" charset="0"/>
                <a:ea typeface="ＭＳ Ｐゴシック" pitchFamily="1" charset="-128"/>
              </a:rPr>
              <a:t>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275856" y="1916832"/>
            <a:ext cx="2016224" cy="122413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rgbClr val="EAEAEA"/>
                </a:solidFill>
                <a:effectLst/>
                <a:latin typeface="Arial" charset="0"/>
                <a:ea typeface="ＭＳ Ｐゴシック" pitchFamily="1" charset="-128"/>
              </a:rPr>
              <a:t>Q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724128" y="1916832"/>
            <a:ext cx="2016224" cy="122413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rgbClr val="EAEAEA"/>
                </a:solidFill>
                <a:effectLst/>
                <a:latin typeface="Arial" charset="0"/>
                <a:ea typeface="ＭＳ Ｐゴシック" pitchFamily="1" charset="-128"/>
              </a:rPr>
              <a:t>V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55576" y="3573016"/>
            <a:ext cx="2016224" cy="122413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rgbClr val="002D46"/>
                </a:solidFill>
                <a:effectLst/>
                <a:latin typeface="Arial" charset="0"/>
                <a:ea typeface="ＭＳ Ｐゴシック" pitchFamily="1" charset="-128"/>
              </a:rPr>
              <a:t>Good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347864" y="3573016"/>
            <a:ext cx="2016224" cy="122413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rgbClr val="002D46"/>
                </a:solidFill>
                <a:effectLst/>
                <a:latin typeface="Arial" charset="0"/>
                <a:ea typeface="ＭＳ Ｐゴシック" pitchFamily="1" charset="-128"/>
              </a:rPr>
              <a:t>Developing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724128" y="3573016"/>
            <a:ext cx="2016224" cy="122413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rgbClr val="002D46"/>
                </a:solidFill>
                <a:effectLst/>
                <a:latin typeface="Arial" charset="0"/>
                <a:ea typeface="ＭＳ Ｐゴシック" pitchFamily="1" charset="-128"/>
              </a:rPr>
              <a:t>Excellent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6021288"/>
            <a:ext cx="2534172" cy="60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844824"/>
            <a:ext cx="8496944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Police recorded crime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8424863" cy="12239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800" dirty="0" smtClean="0"/>
              <a:t>Trends in police recorded crime and the Crime Survey for England and Wales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3" descr="~8874937.PNG"/>
          <p:cNvPicPr>
            <a:picLocks noChangeAspect="1"/>
          </p:cNvPicPr>
          <p:nvPr/>
        </p:nvPicPr>
        <p:blipFill>
          <a:blip r:embed="rId2" cstate="print"/>
          <a:srcRect b="6236"/>
          <a:stretch>
            <a:fillRect/>
          </a:stretch>
        </p:blipFill>
        <p:spPr bwMode="auto">
          <a:xfrm>
            <a:off x="539750" y="1524000"/>
            <a:ext cx="78486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itle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8205788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800" dirty="0" smtClean="0"/>
              <a:t>Ratio between CSEW incidents and crime recorded by the police</a:t>
            </a:r>
          </a:p>
        </p:txBody>
      </p:sp>
      <p:sp>
        <p:nvSpPr>
          <p:cNvPr id="7" name="Isosceles Triangle 6"/>
          <p:cNvSpPr/>
          <p:nvPr/>
        </p:nvSpPr>
        <p:spPr bwMode="auto">
          <a:xfrm>
            <a:off x="7524750" y="6165850"/>
            <a:ext cx="503238" cy="431800"/>
          </a:xfrm>
          <a:prstGeom prst="triangle">
            <a:avLst>
              <a:gd name="adj" fmla="val 57559"/>
            </a:avLst>
          </a:prstGeom>
          <a:solidFill>
            <a:schemeClr val="bg1"/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GB">
              <a:ea typeface="ＭＳ Ｐゴシック" pitchFamily="1" charset="-128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 l="1979" t="36052" r="79169" b="22481"/>
          <a:stretch>
            <a:fillRect/>
          </a:stretch>
        </p:blipFill>
        <p:spPr bwMode="auto">
          <a:xfrm>
            <a:off x="900113" y="1700213"/>
            <a:ext cx="6911975" cy="513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9776"/>
            <a:ext cx="7772400" cy="1143000"/>
          </a:xfrm>
        </p:spPr>
        <p:txBody>
          <a:bodyPr/>
          <a:lstStyle/>
          <a:p>
            <a:r>
              <a:rPr lang="en-GB" dirty="0" smtClean="0"/>
              <a:t>The crime recording problem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88840"/>
            <a:ext cx="7772400" cy="4320480"/>
          </a:xfrm>
        </p:spPr>
        <p:txBody>
          <a:bodyPr/>
          <a:lstStyle/>
          <a:p>
            <a:pPr>
              <a:spcBef>
                <a:spcPts val="1200"/>
              </a:spcBef>
              <a:buNone/>
            </a:pPr>
            <a:r>
              <a:rPr lang="en-GB" dirty="0" smtClean="0"/>
              <a:t>Police recorded crime in England and Wales:</a:t>
            </a:r>
          </a:p>
          <a:p>
            <a:pPr>
              <a:spcBef>
                <a:spcPts val="1200"/>
              </a:spcBef>
            </a:pPr>
            <a:r>
              <a:rPr lang="en-US" dirty="0" smtClean="0">
                <a:latin typeface="+mj-lt"/>
              </a:rPr>
              <a:t>We reviewed statistics on police recorded crime – and removed the National Statistics designation in Jan 2014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Subsequently HM Crime Inspectorate found: </a:t>
            </a:r>
          </a:p>
          <a:p>
            <a:pPr lvl="2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over 800,000 crimes may have gone </a:t>
            </a:r>
            <a:r>
              <a:rPr lang="en-US" b="1" dirty="0" smtClean="0"/>
              <a:t>unrecorded</a:t>
            </a:r>
            <a:r>
              <a:rPr lang="en-US" dirty="0" smtClean="0"/>
              <a:t> each year</a:t>
            </a:r>
          </a:p>
          <a:p>
            <a:pPr lvl="2">
              <a:spcBef>
                <a:spcPts val="1200"/>
              </a:spcBef>
              <a:buFont typeface="Arial" pitchFamily="34" charset="0"/>
              <a:buChar char="•"/>
            </a:pPr>
            <a:r>
              <a:rPr lang="en-US" dirty="0" smtClean="0"/>
              <a:t>around 20% of crimes</a:t>
            </a:r>
            <a:endParaRPr lang="en-US" b="1" dirty="0" smtClean="0"/>
          </a:p>
          <a:p>
            <a:pPr>
              <a:spcBef>
                <a:spcPts val="1200"/>
              </a:spcBef>
            </a:pP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Archetype 1: It’s a universe of opportunity</a:t>
            </a:r>
            <a:endParaRPr lang="en-US" dirty="0" smtClean="0"/>
          </a:p>
        </p:txBody>
      </p:sp>
      <p:pic>
        <p:nvPicPr>
          <p:cNvPr id="2050" name="Picture 2" descr="https://www.nasa.gov/sites/default/files/m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56792"/>
            <a:ext cx="8339328" cy="37017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 bwMode="auto">
          <a:xfrm>
            <a:off x="4624380" y="5653164"/>
            <a:ext cx="0" cy="5760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7" name="Chart 6"/>
          <p:cNvGraphicFramePr>
            <a:graphicFrameLocks noChangeAspect="1"/>
          </p:cNvGraphicFramePr>
          <p:nvPr/>
        </p:nvGraphicFramePr>
        <p:xfrm>
          <a:off x="179512" y="692696"/>
          <a:ext cx="8820000" cy="5698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2800" dirty="0" smtClean="0"/>
              <a:t>Trends in police recorded crime and the Crime Survey for England and Wales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343086" y="6230385"/>
            <a:ext cx="2998183" cy="294959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2"/>
                </a:solidFill>
              </a:rPr>
              <a:t>Year ending December</a:t>
            </a:r>
          </a:p>
        </p:txBody>
      </p:sp>
      <p:sp>
        <p:nvSpPr>
          <p:cNvPr id="8" name="TextBox 2"/>
          <p:cNvSpPr txBox="1"/>
          <p:nvPr/>
        </p:nvSpPr>
        <p:spPr>
          <a:xfrm>
            <a:off x="5879565" y="6230385"/>
            <a:ext cx="1921349" cy="26868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2"/>
                </a:solidFill>
              </a:rPr>
              <a:t>Year ending March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082" y="6475108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2"/>
                </a:solidFill>
              </a:rPr>
              <a:t>Source: ONS</a:t>
            </a:r>
            <a:endParaRPr lang="en-US" sz="12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23850" y="260350"/>
            <a:ext cx="8205788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D4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Ratio between police recorded crime and CSEW comparable incidents</a:t>
            </a:r>
          </a:p>
        </p:txBody>
      </p:sp>
      <p:graphicFrame>
        <p:nvGraphicFramePr>
          <p:cNvPr id="6" name="Chart 5"/>
          <p:cNvGraphicFramePr>
            <a:graphicFrameLocks noGrp="1" noChangeAspect="1"/>
          </p:cNvGraphicFramePr>
          <p:nvPr/>
        </p:nvGraphicFramePr>
        <p:xfrm>
          <a:off x="467544" y="1095756"/>
          <a:ext cx="8242200" cy="5762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Connector 8"/>
          <p:cNvCxnSpPr/>
          <p:nvPr/>
        </p:nvCxnSpPr>
        <p:spPr bwMode="auto">
          <a:xfrm>
            <a:off x="4798910" y="6003710"/>
            <a:ext cx="0" cy="5760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125082" y="6475108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2"/>
                </a:solidFill>
              </a:rPr>
              <a:t>Source: ONS</a:t>
            </a:r>
            <a:endParaRPr lang="en-US" sz="12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Police recorded crime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755576" y="1916832"/>
            <a:ext cx="2016224" cy="122413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rgbClr val="EAEAEA"/>
                </a:solidFill>
                <a:effectLst/>
                <a:latin typeface="Arial" charset="0"/>
                <a:ea typeface="ＭＳ Ｐゴシック" pitchFamily="1" charset="-128"/>
              </a:rPr>
              <a:t>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275856" y="1916832"/>
            <a:ext cx="2016224" cy="122413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rgbClr val="EAEAEA"/>
                </a:solidFill>
                <a:effectLst/>
                <a:latin typeface="Arial" charset="0"/>
                <a:ea typeface="ＭＳ Ｐゴシック" pitchFamily="1" charset="-128"/>
              </a:rPr>
              <a:t>Q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724128" y="1916832"/>
            <a:ext cx="2016224" cy="122413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rgbClr val="EAEAEA"/>
                </a:solidFill>
                <a:effectLst/>
                <a:latin typeface="Arial" charset="0"/>
                <a:ea typeface="ＭＳ Ｐゴシック" pitchFamily="1" charset="-128"/>
              </a:rPr>
              <a:t>V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55576" y="3573016"/>
            <a:ext cx="2016224" cy="122413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rgbClr val="002D46"/>
                </a:solidFill>
              </a:rPr>
              <a:t>?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347864" y="3573016"/>
            <a:ext cx="2016224" cy="122413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rgbClr val="002D46"/>
                </a:solidFill>
                <a:effectLst/>
                <a:latin typeface="Arial" charset="0"/>
                <a:ea typeface="ＭＳ Ｐゴシック" pitchFamily="1" charset="-128"/>
              </a:rPr>
              <a:t>Low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724128" y="3573016"/>
            <a:ext cx="2016224" cy="122413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rgbClr val="002D46"/>
                </a:solidFill>
              </a:rPr>
              <a:t>?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6021288"/>
            <a:ext cx="2534172" cy="60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/>
          </p:cNvSpPr>
          <p:nvPr>
            <p:ph type="title" idx="4294967295"/>
          </p:nvPr>
        </p:nvSpPr>
        <p:spPr>
          <a:xfrm>
            <a:off x="611560" y="188639"/>
            <a:ext cx="7772401" cy="1143001"/>
          </a:xfrm>
          <a:prstGeom prst="rect">
            <a:avLst/>
          </a:prstGeom>
        </p:spPr>
        <p:txBody>
          <a:bodyPr/>
          <a:lstStyle/>
          <a:p>
            <a:r>
              <a:rPr dirty="0"/>
              <a:t>Four practice areas </a:t>
            </a:r>
            <a:r>
              <a:rPr dirty="0" smtClean="0"/>
              <a:t>associated</a:t>
            </a:r>
            <a:r>
              <a:rPr lang="en-GB" dirty="0" smtClean="0"/>
              <a:t> </a:t>
            </a:r>
            <a:r>
              <a:rPr dirty="0" smtClean="0"/>
              <a:t>with </a:t>
            </a:r>
            <a:r>
              <a:rPr dirty="0"/>
              <a:t>data quality</a:t>
            </a:r>
          </a:p>
        </p:txBody>
      </p:sp>
      <p:pic>
        <p:nvPicPr>
          <p:cNvPr id="15" name="Picture 14" descr="37806944_thumbnail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01" t="35863" r="69077" b="35540"/>
          <a:stretch/>
        </p:blipFill>
        <p:spPr>
          <a:xfrm>
            <a:off x="827584" y="1988840"/>
            <a:ext cx="832563" cy="91493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979712" y="1988840"/>
            <a:ext cx="6192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D46"/>
                </a:solidFill>
              </a:rPr>
              <a:t>Admin data collection and operational context</a:t>
            </a:r>
            <a:endParaRPr lang="en-US" sz="2800" dirty="0">
              <a:solidFill>
                <a:srgbClr val="002D46"/>
              </a:solidFill>
            </a:endParaRPr>
          </a:p>
        </p:txBody>
      </p:sp>
      <p:pic>
        <p:nvPicPr>
          <p:cNvPr id="17" name="Picture 16" descr="37806944_thumbnail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549" t="36566" r="36022" b="36244"/>
          <a:stretch/>
        </p:blipFill>
        <p:spPr>
          <a:xfrm>
            <a:off x="827584" y="4581128"/>
            <a:ext cx="832563" cy="82532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979712" y="4725144"/>
            <a:ext cx="3182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D46"/>
                </a:solidFill>
              </a:rPr>
              <a:t>Data suppliers’ QA</a:t>
            </a:r>
            <a:endParaRPr lang="en-US" sz="2800" dirty="0">
              <a:solidFill>
                <a:srgbClr val="002D46"/>
              </a:solidFill>
            </a:endParaRPr>
          </a:p>
        </p:txBody>
      </p:sp>
      <p:pic>
        <p:nvPicPr>
          <p:cNvPr id="19" name="Picture 18" descr="37806944_thumbnail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63" t="68444" r="68139" b="4601"/>
          <a:stretch/>
        </p:blipFill>
        <p:spPr>
          <a:xfrm>
            <a:off x="899592" y="5517232"/>
            <a:ext cx="746588" cy="72138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979712" y="5589240"/>
            <a:ext cx="5400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2D46"/>
                </a:solidFill>
              </a:rPr>
              <a:t>Statistical producers own checks</a:t>
            </a:r>
            <a:endParaRPr lang="en-US" sz="2800" dirty="0">
              <a:solidFill>
                <a:srgbClr val="002D46"/>
              </a:solidFill>
            </a:endParaRPr>
          </a:p>
        </p:txBody>
      </p:sp>
      <p:pic>
        <p:nvPicPr>
          <p:cNvPr id="21" name="Picture 20" descr="37806944_thumbnail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29" t="4688" r="68608" b="69294"/>
          <a:stretch/>
        </p:blipFill>
        <p:spPr>
          <a:xfrm>
            <a:off x="827584" y="3356992"/>
            <a:ext cx="935439" cy="87981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979712" y="3338989"/>
            <a:ext cx="60585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D46"/>
                </a:solidFill>
              </a:rPr>
              <a:t>Communication with data supply partners</a:t>
            </a:r>
            <a:endParaRPr lang="en-US" sz="2800" dirty="0">
              <a:solidFill>
                <a:srgbClr val="002D46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09828" y="6249521"/>
            <a:ext cx="2534172" cy="60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dur="indefinite" restart="never" fill="hold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352928" cy="6116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6021288"/>
            <a:ext cx="2534172" cy="60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Big data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755576" y="1916832"/>
            <a:ext cx="2016224" cy="122413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rgbClr val="EAEAEA"/>
                </a:solidFill>
                <a:effectLst/>
                <a:latin typeface="Arial" charset="0"/>
                <a:ea typeface="ＭＳ Ｐゴシック" pitchFamily="1" charset="-128"/>
              </a:rPr>
              <a:t>T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275856" y="1916832"/>
            <a:ext cx="2016224" cy="122413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rgbClr val="EAEAEA"/>
                </a:solidFill>
                <a:effectLst/>
                <a:latin typeface="Arial" charset="0"/>
                <a:ea typeface="ＭＳ Ｐゴシック" pitchFamily="1" charset="-128"/>
              </a:rPr>
              <a:t>Q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724128" y="1916832"/>
            <a:ext cx="2016224" cy="1224136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rgbClr val="EAEAEA"/>
                </a:solidFill>
                <a:effectLst/>
                <a:latin typeface="Arial" charset="0"/>
                <a:ea typeface="ＭＳ Ｐゴシック" pitchFamily="1" charset="-128"/>
              </a:rPr>
              <a:t>V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EAEAEA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55576" y="3573016"/>
            <a:ext cx="2016224" cy="122413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347864" y="3573016"/>
            <a:ext cx="2016224" cy="122413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724128" y="3573016"/>
            <a:ext cx="2016224" cy="1224136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002D46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6021288"/>
            <a:ext cx="2534172" cy="60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764704"/>
            <a:ext cx="7772400" cy="4572000"/>
          </a:xfrm>
        </p:spPr>
        <p:txBody>
          <a:bodyPr anchor="ctr"/>
          <a:lstStyle/>
          <a:p>
            <a:pPr algn="ctr">
              <a:buNone/>
            </a:pPr>
            <a:r>
              <a:rPr lang="en-US" dirty="0" smtClean="0"/>
              <a:t>Old friends of Trustworthiness,</a:t>
            </a:r>
          </a:p>
          <a:p>
            <a:pPr algn="ctr">
              <a:buNone/>
            </a:pPr>
            <a:r>
              <a:rPr lang="en-US" dirty="0" smtClean="0"/>
              <a:t>Quality, and Value can help combat new foes in the world of big data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51520" y="1052736"/>
            <a:ext cx="8892480" cy="93610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6021288"/>
            <a:ext cx="2534172" cy="60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1143000"/>
          </a:xfrm>
        </p:spPr>
        <p:txBody>
          <a:bodyPr/>
          <a:lstStyle/>
          <a:p>
            <a:r>
              <a:rPr lang="en-GB" dirty="0" smtClean="0"/>
              <a:t>Archetype 1: And here’s some stuff we’ve done (with cool visualisations)*</a:t>
            </a:r>
            <a:endParaRPr lang="en-US" dirty="0" smtClean="0"/>
          </a:p>
        </p:txBody>
      </p:sp>
      <p:sp>
        <p:nvSpPr>
          <p:cNvPr id="6" name="Freeform 5"/>
          <p:cNvSpPr/>
          <p:nvPr/>
        </p:nvSpPr>
        <p:spPr bwMode="auto">
          <a:xfrm>
            <a:off x="1488527" y="5581403"/>
            <a:ext cx="6741073" cy="213755"/>
          </a:xfrm>
          <a:custGeom>
            <a:avLst/>
            <a:gdLst>
              <a:gd name="connsiteX0" fmla="*/ 19639 w 6741073"/>
              <a:gd name="connsiteY0" fmla="*/ 118753 h 213755"/>
              <a:gd name="connsiteX1" fmla="*/ 114642 w 6741073"/>
              <a:gd name="connsiteY1" fmla="*/ 95002 h 213755"/>
              <a:gd name="connsiteX2" fmla="*/ 150268 w 6741073"/>
              <a:gd name="connsiteY2" fmla="*/ 83127 h 213755"/>
              <a:gd name="connsiteX3" fmla="*/ 435276 w 6741073"/>
              <a:gd name="connsiteY3" fmla="*/ 71252 h 213755"/>
              <a:gd name="connsiteX4" fmla="*/ 625281 w 6741073"/>
              <a:gd name="connsiteY4" fmla="*/ 59376 h 213755"/>
              <a:gd name="connsiteX5" fmla="*/ 732159 w 6741073"/>
              <a:gd name="connsiteY5" fmla="*/ 47501 h 213755"/>
              <a:gd name="connsiteX6" fmla="*/ 1171546 w 6741073"/>
              <a:gd name="connsiteY6" fmla="*/ 35626 h 213755"/>
              <a:gd name="connsiteX7" fmla="*/ 1337800 w 6741073"/>
              <a:gd name="connsiteY7" fmla="*/ 23750 h 213755"/>
              <a:gd name="connsiteX8" fmla="*/ 1432803 w 6741073"/>
              <a:gd name="connsiteY8" fmla="*/ 11875 h 213755"/>
              <a:gd name="connsiteX9" fmla="*/ 1753437 w 6741073"/>
              <a:gd name="connsiteY9" fmla="*/ 23750 h 213755"/>
              <a:gd name="connsiteX10" fmla="*/ 1812813 w 6741073"/>
              <a:gd name="connsiteY10" fmla="*/ 47501 h 213755"/>
              <a:gd name="connsiteX11" fmla="*/ 1872190 w 6741073"/>
              <a:gd name="connsiteY11" fmla="*/ 59376 h 213755"/>
              <a:gd name="connsiteX12" fmla="*/ 2109696 w 6741073"/>
              <a:gd name="connsiteY12" fmla="*/ 95002 h 213755"/>
              <a:gd name="connsiteX13" fmla="*/ 2145322 w 6741073"/>
              <a:gd name="connsiteY13" fmla="*/ 118753 h 213755"/>
              <a:gd name="connsiteX14" fmla="*/ 2311577 w 6741073"/>
              <a:gd name="connsiteY14" fmla="*/ 154379 h 213755"/>
              <a:gd name="connsiteX15" fmla="*/ 2679712 w 6741073"/>
              <a:gd name="connsiteY15" fmla="*/ 178129 h 213755"/>
              <a:gd name="connsiteX16" fmla="*/ 3510985 w 6741073"/>
              <a:gd name="connsiteY16" fmla="*/ 190005 h 213755"/>
              <a:gd name="connsiteX17" fmla="*/ 3689115 w 6741073"/>
              <a:gd name="connsiteY17" fmla="*/ 201880 h 213755"/>
              <a:gd name="connsiteX18" fmla="*/ 3724741 w 6741073"/>
              <a:gd name="connsiteY18" fmla="*/ 213755 h 213755"/>
              <a:gd name="connsiteX19" fmla="*/ 4045374 w 6741073"/>
              <a:gd name="connsiteY19" fmla="*/ 190005 h 213755"/>
              <a:gd name="connsiteX20" fmla="*/ 4496637 w 6741073"/>
              <a:gd name="connsiteY20" fmla="*/ 178129 h 213755"/>
              <a:gd name="connsiteX21" fmla="*/ 4567889 w 6741073"/>
              <a:gd name="connsiteY21" fmla="*/ 142503 h 213755"/>
              <a:gd name="connsiteX22" fmla="*/ 4627265 w 6741073"/>
              <a:gd name="connsiteY22" fmla="*/ 130628 h 213755"/>
              <a:gd name="connsiteX23" fmla="*/ 4662891 w 6741073"/>
              <a:gd name="connsiteY23" fmla="*/ 106878 h 213755"/>
              <a:gd name="connsiteX24" fmla="*/ 4757894 w 6741073"/>
              <a:gd name="connsiteY24" fmla="*/ 47501 h 213755"/>
              <a:gd name="connsiteX25" fmla="*/ 4876647 w 6741073"/>
              <a:gd name="connsiteY25" fmla="*/ 11875 h 213755"/>
              <a:gd name="connsiteX26" fmla="*/ 5019151 w 6741073"/>
              <a:gd name="connsiteY26" fmla="*/ 0 h 213755"/>
              <a:gd name="connsiteX27" fmla="*/ 6301686 w 6741073"/>
              <a:gd name="connsiteY27" fmla="*/ 35626 h 213755"/>
              <a:gd name="connsiteX28" fmla="*/ 6551068 w 6741073"/>
              <a:gd name="connsiteY28" fmla="*/ 95002 h 213755"/>
              <a:gd name="connsiteX29" fmla="*/ 6646070 w 6741073"/>
              <a:gd name="connsiteY29" fmla="*/ 118753 h 213755"/>
              <a:gd name="connsiteX30" fmla="*/ 6741073 w 6741073"/>
              <a:gd name="connsiteY30" fmla="*/ 118753 h 213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6741073" h="213755">
                <a:moveTo>
                  <a:pt x="19639" y="118753"/>
                </a:moveTo>
                <a:cubicBezTo>
                  <a:pt x="101075" y="91608"/>
                  <a:pt x="0" y="123663"/>
                  <a:pt x="114642" y="95002"/>
                </a:cubicBezTo>
                <a:cubicBezTo>
                  <a:pt x="126786" y="91966"/>
                  <a:pt x="137785" y="84052"/>
                  <a:pt x="150268" y="83127"/>
                </a:cubicBezTo>
                <a:cubicBezTo>
                  <a:pt x="245093" y="76103"/>
                  <a:pt x="340310" y="76000"/>
                  <a:pt x="435276" y="71252"/>
                </a:cubicBezTo>
                <a:cubicBezTo>
                  <a:pt x="498655" y="68083"/>
                  <a:pt x="562025" y="64437"/>
                  <a:pt x="625281" y="59376"/>
                </a:cubicBezTo>
                <a:cubicBezTo>
                  <a:pt x="661012" y="56517"/>
                  <a:pt x="696348" y="49058"/>
                  <a:pt x="732159" y="47501"/>
                </a:cubicBezTo>
                <a:cubicBezTo>
                  <a:pt x="878537" y="41137"/>
                  <a:pt x="1025084" y="39584"/>
                  <a:pt x="1171546" y="35626"/>
                </a:cubicBezTo>
                <a:lnTo>
                  <a:pt x="1337800" y="23750"/>
                </a:lnTo>
                <a:cubicBezTo>
                  <a:pt x="1369583" y="20861"/>
                  <a:pt x="1400889" y="11875"/>
                  <a:pt x="1432803" y="11875"/>
                </a:cubicBezTo>
                <a:cubicBezTo>
                  <a:pt x="1539754" y="11875"/>
                  <a:pt x="1646559" y="19792"/>
                  <a:pt x="1753437" y="23750"/>
                </a:cubicBezTo>
                <a:cubicBezTo>
                  <a:pt x="1773229" y="31667"/>
                  <a:pt x="1792395" y="41376"/>
                  <a:pt x="1812813" y="47501"/>
                </a:cubicBezTo>
                <a:cubicBezTo>
                  <a:pt x="1832146" y="53301"/>
                  <a:pt x="1852259" y="56187"/>
                  <a:pt x="1872190" y="59376"/>
                </a:cubicBezTo>
                <a:cubicBezTo>
                  <a:pt x="1951239" y="72024"/>
                  <a:pt x="2030527" y="83127"/>
                  <a:pt x="2109696" y="95002"/>
                </a:cubicBezTo>
                <a:cubicBezTo>
                  <a:pt x="2121571" y="102919"/>
                  <a:pt x="2132070" y="113452"/>
                  <a:pt x="2145322" y="118753"/>
                </a:cubicBezTo>
                <a:cubicBezTo>
                  <a:pt x="2206451" y="143204"/>
                  <a:pt x="2247429" y="145214"/>
                  <a:pt x="2311577" y="154379"/>
                </a:cubicBezTo>
                <a:cubicBezTo>
                  <a:pt x="2450514" y="200690"/>
                  <a:pt x="2351568" y="171432"/>
                  <a:pt x="2679712" y="178129"/>
                </a:cubicBezTo>
                <a:lnTo>
                  <a:pt x="3510985" y="190005"/>
                </a:lnTo>
                <a:cubicBezTo>
                  <a:pt x="3570362" y="193963"/>
                  <a:pt x="3629970" y="195309"/>
                  <a:pt x="3689115" y="201880"/>
                </a:cubicBezTo>
                <a:cubicBezTo>
                  <a:pt x="3701556" y="203262"/>
                  <a:pt x="3712223" y="213755"/>
                  <a:pt x="3724741" y="213755"/>
                </a:cubicBezTo>
                <a:cubicBezTo>
                  <a:pt x="3847212" y="213755"/>
                  <a:pt x="3926245" y="194770"/>
                  <a:pt x="4045374" y="190005"/>
                </a:cubicBezTo>
                <a:cubicBezTo>
                  <a:pt x="4195727" y="183991"/>
                  <a:pt x="4346216" y="182088"/>
                  <a:pt x="4496637" y="178129"/>
                </a:cubicBezTo>
                <a:cubicBezTo>
                  <a:pt x="4520388" y="166254"/>
                  <a:pt x="4542934" y="151578"/>
                  <a:pt x="4567889" y="142503"/>
                </a:cubicBezTo>
                <a:cubicBezTo>
                  <a:pt x="4586858" y="135605"/>
                  <a:pt x="4608366" y="137715"/>
                  <a:pt x="4627265" y="130628"/>
                </a:cubicBezTo>
                <a:cubicBezTo>
                  <a:pt x="4640629" y="125617"/>
                  <a:pt x="4651277" y="115174"/>
                  <a:pt x="4662891" y="106878"/>
                </a:cubicBezTo>
                <a:cubicBezTo>
                  <a:pt x="4708369" y="74394"/>
                  <a:pt x="4707167" y="67792"/>
                  <a:pt x="4757894" y="47501"/>
                </a:cubicBezTo>
                <a:cubicBezTo>
                  <a:pt x="4773551" y="41238"/>
                  <a:pt x="4851195" y="15056"/>
                  <a:pt x="4876647" y="11875"/>
                </a:cubicBezTo>
                <a:cubicBezTo>
                  <a:pt x="4923945" y="5963"/>
                  <a:pt x="4971650" y="3958"/>
                  <a:pt x="5019151" y="0"/>
                </a:cubicBezTo>
                <a:lnTo>
                  <a:pt x="6301686" y="35626"/>
                </a:lnTo>
                <a:cubicBezTo>
                  <a:pt x="6387674" y="39239"/>
                  <a:pt x="6469580" y="72366"/>
                  <a:pt x="6551068" y="95002"/>
                </a:cubicBezTo>
                <a:cubicBezTo>
                  <a:pt x="6582519" y="103739"/>
                  <a:pt x="6613680" y="114704"/>
                  <a:pt x="6646070" y="118753"/>
                </a:cubicBezTo>
                <a:cubicBezTo>
                  <a:pt x="6677493" y="122681"/>
                  <a:pt x="6709405" y="118753"/>
                  <a:pt x="6741073" y="118753"/>
                </a:cubicBezTo>
              </a:path>
            </a:pathLst>
          </a:cu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2924944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data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724128" y="5949280"/>
            <a:ext cx="7665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time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95536" y="609329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 </a:t>
            </a:r>
            <a:r>
              <a:rPr lang="en-GB" sz="1200" dirty="0" smtClean="0"/>
              <a:t>Not an actual visualisation</a:t>
            </a:r>
            <a:endParaRPr lang="en-US" sz="1200" dirty="0"/>
          </a:p>
        </p:txBody>
      </p:sp>
      <p:sp>
        <p:nvSpPr>
          <p:cNvPr id="18" name="Freeform 17"/>
          <p:cNvSpPr/>
          <p:nvPr/>
        </p:nvSpPr>
        <p:spPr bwMode="auto">
          <a:xfrm>
            <a:off x="2030681" y="2945081"/>
            <a:ext cx="4203864" cy="1607269"/>
          </a:xfrm>
          <a:custGeom>
            <a:avLst/>
            <a:gdLst>
              <a:gd name="connsiteX0" fmla="*/ 0 w 4203864"/>
              <a:gd name="connsiteY0" fmla="*/ 1603168 h 1607269"/>
              <a:gd name="connsiteX1" fmla="*/ 142503 w 4203864"/>
              <a:gd name="connsiteY1" fmla="*/ 1579418 h 1607269"/>
              <a:gd name="connsiteX2" fmla="*/ 201880 w 4203864"/>
              <a:gd name="connsiteY2" fmla="*/ 1567542 h 1607269"/>
              <a:gd name="connsiteX3" fmla="*/ 261257 w 4203864"/>
              <a:gd name="connsiteY3" fmla="*/ 1543792 h 1607269"/>
              <a:gd name="connsiteX4" fmla="*/ 380010 w 4203864"/>
              <a:gd name="connsiteY4" fmla="*/ 1531916 h 1607269"/>
              <a:gd name="connsiteX5" fmla="*/ 463137 w 4203864"/>
              <a:gd name="connsiteY5" fmla="*/ 1520041 h 1607269"/>
              <a:gd name="connsiteX6" fmla="*/ 534389 w 4203864"/>
              <a:gd name="connsiteY6" fmla="*/ 1484415 h 1607269"/>
              <a:gd name="connsiteX7" fmla="*/ 665018 w 4203864"/>
              <a:gd name="connsiteY7" fmla="*/ 1436914 h 1607269"/>
              <a:gd name="connsiteX8" fmla="*/ 700644 w 4203864"/>
              <a:gd name="connsiteY8" fmla="*/ 1413163 h 1607269"/>
              <a:gd name="connsiteX9" fmla="*/ 736270 w 4203864"/>
              <a:gd name="connsiteY9" fmla="*/ 1401288 h 1607269"/>
              <a:gd name="connsiteX10" fmla="*/ 760020 w 4203864"/>
              <a:gd name="connsiteY10" fmla="*/ 1365662 h 1607269"/>
              <a:gd name="connsiteX11" fmla="*/ 795646 w 4203864"/>
              <a:gd name="connsiteY11" fmla="*/ 1341911 h 1607269"/>
              <a:gd name="connsiteX12" fmla="*/ 890649 w 4203864"/>
              <a:gd name="connsiteY12" fmla="*/ 1258784 h 1607269"/>
              <a:gd name="connsiteX13" fmla="*/ 926275 w 4203864"/>
              <a:gd name="connsiteY13" fmla="*/ 1235033 h 1607269"/>
              <a:gd name="connsiteX14" fmla="*/ 1116280 w 4203864"/>
              <a:gd name="connsiteY14" fmla="*/ 1187532 h 1607269"/>
              <a:gd name="connsiteX15" fmla="*/ 1246909 w 4203864"/>
              <a:gd name="connsiteY15" fmla="*/ 1175657 h 1607269"/>
              <a:gd name="connsiteX16" fmla="*/ 1425038 w 4203864"/>
              <a:gd name="connsiteY16" fmla="*/ 1128155 h 1607269"/>
              <a:gd name="connsiteX17" fmla="*/ 1543792 w 4203864"/>
              <a:gd name="connsiteY17" fmla="*/ 1104405 h 1607269"/>
              <a:gd name="connsiteX18" fmla="*/ 1579418 w 4203864"/>
              <a:gd name="connsiteY18" fmla="*/ 1068779 h 1607269"/>
              <a:gd name="connsiteX19" fmla="*/ 1626919 w 4203864"/>
              <a:gd name="connsiteY19" fmla="*/ 1056903 h 1607269"/>
              <a:gd name="connsiteX20" fmla="*/ 1662545 w 4203864"/>
              <a:gd name="connsiteY20" fmla="*/ 1033153 h 1607269"/>
              <a:gd name="connsiteX21" fmla="*/ 1698171 w 4203864"/>
              <a:gd name="connsiteY21" fmla="*/ 1021277 h 1607269"/>
              <a:gd name="connsiteX22" fmla="*/ 1733797 w 4203864"/>
              <a:gd name="connsiteY22" fmla="*/ 997527 h 1607269"/>
              <a:gd name="connsiteX23" fmla="*/ 1769423 w 4203864"/>
              <a:gd name="connsiteY23" fmla="*/ 985651 h 1607269"/>
              <a:gd name="connsiteX24" fmla="*/ 1816924 w 4203864"/>
              <a:gd name="connsiteY24" fmla="*/ 961901 h 1607269"/>
              <a:gd name="connsiteX25" fmla="*/ 1900051 w 4203864"/>
              <a:gd name="connsiteY25" fmla="*/ 938150 h 1607269"/>
              <a:gd name="connsiteX26" fmla="*/ 1935677 w 4203864"/>
              <a:gd name="connsiteY26" fmla="*/ 926275 h 1607269"/>
              <a:gd name="connsiteX27" fmla="*/ 2113807 w 4203864"/>
              <a:gd name="connsiteY27" fmla="*/ 878774 h 1607269"/>
              <a:gd name="connsiteX28" fmla="*/ 2149433 w 4203864"/>
              <a:gd name="connsiteY28" fmla="*/ 866898 h 1607269"/>
              <a:gd name="connsiteX29" fmla="*/ 2280062 w 4203864"/>
              <a:gd name="connsiteY29" fmla="*/ 795646 h 1607269"/>
              <a:gd name="connsiteX30" fmla="*/ 2327563 w 4203864"/>
              <a:gd name="connsiteY30" fmla="*/ 771896 h 1607269"/>
              <a:gd name="connsiteX31" fmla="*/ 2422566 w 4203864"/>
              <a:gd name="connsiteY31" fmla="*/ 700644 h 1607269"/>
              <a:gd name="connsiteX32" fmla="*/ 2481942 w 4203864"/>
              <a:gd name="connsiteY32" fmla="*/ 665018 h 1607269"/>
              <a:gd name="connsiteX33" fmla="*/ 2517568 w 4203864"/>
              <a:gd name="connsiteY33" fmla="*/ 641267 h 1607269"/>
              <a:gd name="connsiteX34" fmla="*/ 2553194 w 4203864"/>
              <a:gd name="connsiteY34" fmla="*/ 629392 h 1607269"/>
              <a:gd name="connsiteX35" fmla="*/ 2600696 w 4203864"/>
              <a:gd name="connsiteY35" fmla="*/ 570015 h 1607269"/>
              <a:gd name="connsiteX36" fmla="*/ 2683823 w 4203864"/>
              <a:gd name="connsiteY36" fmla="*/ 522514 h 1607269"/>
              <a:gd name="connsiteX37" fmla="*/ 2719449 w 4203864"/>
              <a:gd name="connsiteY37" fmla="*/ 486888 h 1607269"/>
              <a:gd name="connsiteX38" fmla="*/ 2802576 w 4203864"/>
              <a:gd name="connsiteY38" fmla="*/ 439387 h 1607269"/>
              <a:gd name="connsiteX39" fmla="*/ 2838202 w 4203864"/>
              <a:gd name="connsiteY39" fmla="*/ 427511 h 1607269"/>
              <a:gd name="connsiteX40" fmla="*/ 2921329 w 4203864"/>
              <a:gd name="connsiteY40" fmla="*/ 380010 h 1607269"/>
              <a:gd name="connsiteX41" fmla="*/ 2980706 w 4203864"/>
              <a:gd name="connsiteY41" fmla="*/ 344384 h 1607269"/>
              <a:gd name="connsiteX42" fmla="*/ 3087584 w 4203864"/>
              <a:gd name="connsiteY42" fmla="*/ 320633 h 1607269"/>
              <a:gd name="connsiteX43" fmla="*/ 3123210 w 4203864"/>
              <a:gd name="connsiteY43" fmla="*/ 285007 h 1607269"/>
              <a:gd name="connsiteX44" fmla="*/ 3170711 w 4203864"/>
              <a:gd name="connsiteY44" fmla="*/ 273132 h 1607269"/>
              <a:gd name="connsiteX45" fmla="*/ 3206337 w 4203864"/>
              <a:gd name="connsiteY45" fmla="*/ 261257 h 1607269"/>
              <a:gd name="connsiteX46" fmla="*/ 3301340 w 4203864"/>
              <a:gd name="connsiteY46" fmla="*/ 237506 h 1607269"/>
              <a:gd name="connsiteX47" fmla="*/ 3479470 w 4203864"/>
              <a:gd name="connsiteY47" fmla="*/ 213755 h 1607269"/>
              <a:gd name="connsiteX48" fmla="*/ 3515096 w 4203864"/>
              <a:gd name="connsiteY48" fmla="*/ 201880 h 1607269"/>
              <a:gd name="connsiteX49" fmla="*/ 3550722 w 4203864"/>
              <a:gd name="connsiteY49" fmla="*/ 178129 h 1607269"/>
              <a:gd name="connsiteX50" fmla="*/ 3586348 w 4203864"/>
              <a:gd name="connsiteY50" fmla="*/ 166254 h 1607269"/>
              <a:gd name="connsiteX51" fmla="*/ 3705101 w 4203864"/>
              <a:gd name="connsiteY51" fmla="*/ 142503 h 1607269"/>
              <a:gd name="connsiteX52" fmla="*/ 3811979 w 4203864"/>
              <a:gd name="connsiteY52" fmla="*/ 106877 h 1607269"/>
              <a:gd name="connsiteX53" fmla="*/ 3847605 w 4203864"/>
              <a:gd name="connsiteY53" fmla="*/ 83127 h 1607269"/>
              <a:gd name="connsiteX54" fmla="*/ 3883231 w 4203864"/>
              <a:gd name="connsiteY54" fmla="*/ 71251 h 1607269"/>
              <a:gd name="connsiteX55" fmla="*/ 4001984 w 4203864"/>
              <a:gd name="connsiteY55" fmla="*/ 47501 h 1607269"/>
              <a:gd name="connsiteX56" fmla="*/ 4120737 w 4203864"/>
              <a:gd name="connsiteY56" fmla="*/ 23750 h 1607269"/>
              <a:gd name="connsiteX57" fmla="*/ 4168238 w 4203864"/>
              <a:gd name="connsiteY57" fmla="*/ 11875 h 1607269"/>
              <a:gd name="connsiteX58" fmla="*/ 4203864 w 4203864"/>
              <a:gd name="connsiteY58" fmla="*/ 0 h 1607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203864" h="1607269">
                <a:moveTo>
                  <a:pt x="0" y="1603168"/>
                </a:moveTo>
                <a:cubicBezTo>
                  <a:pt x="238933" y="1576620"/>
                  <a:pt x="31100" y="1607269"/>
                  <a:pt x="142503" y="1579418"/>
                </a:cubicBezTo>
                <a:cubicBezTo>
                  <a:pt x="162085" y="1574523"/>
                  <a:pt x="182547" y="1573342"/>
                  <a:pt x="201880" y="1567542"/>
                </a:cubicBezTo>
                <a:cubicBezTo>
                  <a:pt x="222298" y="1561417"/>
                  <a:pt x="240354" y="1547973"/>
                  <a:pt x="261257" y="1543792"/>
                </a:cubicBezTo>
                <a:cubicBezTo>
                  <a:pt x="300266" y="1535990"/>
                  <a:pt x="340501" y="1536564"/>
                  <a:pt x="380010" y="1531916"/>
                </a:cubicBezTo>
                <a:cubicBezTo>
                  <a:pt x="407809" y="1528646"/>
                  <a:pt x="435428" y="1523999"/>
                  <a:pt x="463137" y="1520041"/>
                </a:cubicBezTo>
                <a:cubicBezTo>
                  <a:pt x="552681" y="1490194"/>
                  <a:pt x="442309" y="1530455"/>
                  <a:pt x="534389" y="1484415"/>
                </a:cubicBezTo>
                <a:cubicBezTo>
                  <a:pt x="567441" y="1467889"/>
                  <a:pt x="631759" y="1448000"/>
                  <a:pt x="665018" y="1436914"/>
                </a:cubicBezTo>
                <a:cubicBezTo>
                  <a:pt x="676893" y="1428997"/>
                  <a:pt x="687878" y="1419546"/>
                  <a:pt x="700644" y="1413163"/>
                </a:cubicBezTo>
                <a:cubicBezTo>
                  <a:pt x="711840" y="1407565"/>
                  <a:pt x="726495" y="1409108"/>
                  <a:pt x="736270" y="1401288"/>
                </a:cubicBezTo>
                <a:cubicBezTo>
                  <a:pt x="747415" y="1392372"/>
                  <a:pt x="749928" y="1375754"/>
                  <a:pt x="760020" y="1365662"/>
                </a:cubicBezTo>
                <a:cubicBezTo>
                  <a:pt x="770112" y="1355570"/>
                  <a:pt x="783771" y="1349828"/>
                  <a:pt x="795646" y="1341911"/>
                </a:cubicBezTo>
                <a:cubicBezTo>
                  <a:pt x="835231" y="1282534"/>
                  <a:pt x="807521" y="1314203"/>
                  <a:pt x="890649" y="1258784"/>
                </a:cubicBezTo>
                <a:cubicBezTo>
                  <a:pt x="902524" y="1250867"/>
                  <a:pt x="912735" y="1239546"/>
                  <a:pt x="926275" y="1235033"/>
                </a:cubicBezTo>
                <a:cubicBezTo>
                  <a:pt x="995828" y="1211849"/>
                  <a:pt x="1037469" y="1194696"/>
                  <a:pt x="1116280" y="1187532"/>
                </a:cubicBezTo>
                <a:lnTo>
                  <a:pt x="1246909" y="1175657"/>
                </a:lnTo>
                <a:cubicBezTo>
                  <a:pt x="1307141" y="1158447"/>
                  <a:pt x="1363562" y="1141328"/>
                  <a:pt x="1425038" y="1128155"/>
                </a:cubicBezTo>
                <a:cubicBezTo>
                  <a:pt x="1628908" y="1084468"/>
                  <a:pt x="1393949" y="1141864"/>
                  <a:pt x="1543792" y="1104405"/>
                </a:cubicBezTo>
                <a:cubicBezTo>
                  <a:pt x="1555667" y="1092530"/>
                  <a:pt x="1564837" y="1077111"/>
                  <a:pt x="1579418" y="1068779"/>
                </a:cubicBezTo>
                <a:cubicBezTo>
                  <a:pt x="1593589" y="1060681"/>
                  <a:pt x="1611918" y="1063332"/>
                  <a:pt x="1626919" y="1056903"/>
                </a:cubicBezTo>
                <a:cubicBezTo>
                  <a:pt x="1640037" y="1051281"/>
                  <a:pt x="1649780" y="1039536"/>
                  <a:pt x="1662545" y="1033153"/>
                </a:cubicBezTo>
                <a:cubicBezTo>
                  <a:pt x="1673741" y="1027555"/>
                  <a:pt x="1686975" y="1026875"/>
                  <a:pt x="1698171" y="1021277"/>
                </a:cubicBezTo>
                <a:cubicBezTo>
                  <a:pt x="1710936" y="1014894"/>
                  <a:pt x="1721032" y="1003910"/>
                  <a:pt x="1733797" y="997527"/>
                </a:cubicBezTo>
                <a:cubicBezTo>
                  <a:pt x="1744993" y="991929"/>
                  <a:pt x="1757917" y="990582"/>
                  <a:pt x="1769423" y="985651"/>
                </a:cubicBezTo>
                <a:cubicBezTo>
                  <a:pt x="1785694" y="978678"/>
                  <a:pt x="1800653" y="968874"/>
                  <a:pt x="1816924" y="961901"/>
                </a:cubicBezTo>
                <a:cubicBezTo>
                  <a:pt x="1845404" y="949695"/>
                  <a:pt x="1869911" y="946761"/>
                  <a:pt x="1900051" y="938150"/>
                </a:cubicBezTo>
                <a:cubicBezTo>
                  <a:pt x="1912087" y="934711"/>
                  <a:pt x="1923480" y="929090"/>
                  <a:pt x="1935677" y="926275"/>
                </a:cubicBezTo>
                <a:cubicBezTo>
                  <a:pt x="2136905" y="879838"/>
                  <a:pt x="1984437" y="927288"/>
                  <a:pt x="2113807" y="878774"/>
                </a:cubicBezTo>
                <a:cubicBezTo>
                  <a:pt x="2125528" y="874379"/>
                  <a:pt x="2138037" y="872078"/>
                  <a:pt x="2149433" y="866898"/>
                </a:cubicBezTo>
                <a:cubicBezTo>
                  <a:pt x="2346872" y="777153"/>
                  <a:pt x="2178830" y="853493"/>
                  <a:pt x="2280062" y="795646"/>
                </a:cubicBezTo>
                <a:cubicBezTo>
                  <a:pt x="2295432" y="786863"/>
                  <a:pt x="2312834" y="781716"/>
                  <a:pt x="2327563" y="771896"/>
                </a:cubicBezTo>
                <a:cubicBezTo>
                  <a:pt x="2360499" y="749939"/>
                  <a:pt x="2388623" y="721010"/>
                  <a:pt x="2422566" y="700644"/>
                </a:cubicBezTo>
                <a:cubicBezTo>
                  <a:pt x="2442358" y="688769"/>
                  <a:pt x="2462369" y="677251"/>
                  <a:pt x="2481942" y="665018"/>
                </a:cubicBezTo>
                <a:cubicBezTo>
                  <a:pt x="2494045" y="657454"/>
                  <a:pt x="2504802" y="647650"/>
                  <a:pt x="2517568" y="641267"/>
                </a:cubicBezTo>
                <a:cubicBezTo>
                  <a:pt x="2528764" y="635669"/>
                  <a:pt x="2541319" y="633350"/>
                  <a:pt x="2553194" y="629392"/>
                </a:cubicBezTo>
                <a:cubicBezTo>
                  <a:pt x="2569028" y="609600"/>
                  <a:pt x="2582773" y="587938"/>
                  <a:pt x="2600696" y="570015"/>
                </a:cubicBezTo>
                <a:cubicBezTo>
                  <a:pt x="2617483" y="553228"/>
                  <a:pt x="2665192" y="531829"/>
                  <a:pt x="2683823" y="522514"/>
                </a:cubicBezTo>
                <a:cubicBezTo>
                  <a:pt x="2695698" y="510639"/>
                  <a:pt x="2706547" y="497639"/>
                  <a:pt x="2719449" y="486888"/>
                </a:cubicBezTo>
                <a:cubicBezTo>
                  <a:pt x="2740497" y="469348"/>
                  <a:pt x="2778659" y="449637"/>
                  <a:pt x="2802576" y="439387"/>
                </a:cubicBezTo>
                <a:cubicBezTo>
                  <a:pt x="2814082" y="434456"/>
                  <a:pt x="2826327" y="431470"/>
                  <a:pt x="2838202" y="427511"/>
                </a:cubicBezTo>
                <a:cubicBezTo>
                  <a:pt x="2908344" y="357369"/>
                  <a:pt x="2835207" y="418286"/>
                  <a:pt x="2921329" y="380010"/>
                </a:cubicBezTo>
                <a:cubicBezTo>
                  <a:pt x="2942421" y="370636"/>
                  <a:pt x="2959614" y="353758"/>
                  <a:pt x="2980706" y="344384"/>
                </a:cubicBezTo>
                <a:cubicBezTo>
                  <a:pt x="2994424" y="338287"/>
                  <a:pt x="3078200" y="322510"/>
                  <a:pt x="3087584" y="320633"/>
                </a:cubicBezTo>
                <a:cubicBezTo>
                  <a:pt x="3099459" y="308758"/>
                  <a:pt x="3108628" y="293339"/>
                  <a:pt x="3123210" y="285007"/>
                </a:cubicBezTo>
                <a:cubicBezTo>
                  <a:pt x="3137381" y="276910"/>
                  <a:pt x="3155018" y="277616"/>
                  <a:pt x="3170711" y="273132"/>
                </a:cubicBezTo>
                <a:cubicBezTo>
                  <a:pt x="3182747" y="269693"/>
                  <a:pt x="3194260" y="264551"/>
                  <a:pt x="3206337" y="261257"/>
                </a:cubicBezTo>
                <a:cubicBezTo>
                  <a:pt x="3237829" y="252668"/>
                  <a:pt x="3268897" y="241111"/>
                  <a:pt x="3301340" y="237506"/>
                </a:cubicBezTo>
                <a:cubicBezTo>
                  <a:pt x="3352808" y="231787"/>
                  <a:pt x="3426156" y="225603"/>
                  <a:pt x="3479470" y="213755"/>
                </a:cubicBezTo>
                <a:cubicBezTo>
                  <a:pt x="3491690" y="211040"/>
                  <a:pt x="3503221" y="205838"/>
                  <a:pt x="3515096" y="201880"/>
                </a:cubicBezTo>
                <a:cubicBezTo>
                  <a:pt x="3526971" y="193963"/>
                  <a:pt x="3537956" y="184512"/>
                  <a:pt x="3550722" y="178129"/>
                </a:cubicBezTo>
                <a:cubicBezTo>
                  <a:pt x="3561918" y="172531"/>
                  <a:pt x="3574312" y="169693"/>
                  <a:pt x="3586348" y="166254"/>
                </a:cubicBezTo>
                <a:cubicBezTo>
                  <a:pt x="3635948" y="152083"/>
                  <a:pt x="3649115" y="151835"/>
                  <a:pt x="3705101" y="142503"/>
                </a:cubicBezTo>
                <a:cubicBezTo>
                  <a:pt x="3786051" y="88538"/>
                  <a:pt x="3683984" y="149542"/>
                  <a:pt x="3811979" y="106877"/>
                </a:cubicBezTo>
                <a:cubicBezTo>
                  <a:pt x="3825519" y="102364"/>
                  <a:pt x="3834840" y="89510"/>
                  <a:pt x="3847605" y="83127"/>
                </a:cubicBezTo>
                <a:cubicBezTo>
                  <a:pt x="3858801" y="77529"/>
                  <a:pt x="3871195" y="74690"/>
                  <a:pt x="3883231" y="71251"/>
                </a:cubicBezTo>
                <a:cubicBezTo>
                  <a:pt x="3940880" y="54780"/>
                  <a:pt x="3934124" y="60225"/>
                  <a:pt x="4001984" y="47501"/>
                </a:cubicBezTo>
                <a:cubicBezTo>
                  <a:pt x="4041661" y="40062"/>
                  <a:pt x="4081574" y="33541"/>
                  <a:pt x="4120737" y="23750"/>
                </a:cubicBezTo>
                <a:cubicBezTo>
                  <a:pt x="4136571" y="19792"/>
                  <a:pt x="4152545" y="16359"/>
                  <a:pt x="4168238" y="11875"/>
                </a:cubicBezTo>
                <a:cubicBezTo>
                  <a:pt x="4180274" y="8436"/>
                  <a:pt x="4203864" y="0"/>
                  <a:pt x="4203864" y="0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2183080" y="1844825"/>
            <a:ext cx="4981207" cy="2859926"/>
          </a:xfrm>
          <a:custGeom>
            <a:avLst/>
            <a:gdLst>
              <a:gd name="connsiteX0" fmla="*/ 0 w 4203864"/>
              <a:gd name="connsiteY0" fmla="*/ 1603168 h 1607269"/>
              <a:gd name="connsiteX1" fmla="*/ 142503 w 4203864"/>
              <a:gd name="connsiteY1" fmla="*/ 1579418 h 1607269"/>
              <a:gd name="connsiteX2" fmla="*/ 201880 w 4203864"/>
              <a:gd name="connsiteY2" fmla="*/ 1567542 h 1607269"/>
              <a:gd name="connsiteX3" fmla="*/ 261257 w 4203864"/>
              <a:gd name="connsiteY3" fmla="*/ 1543792 h 1607269"/>
              <a:gd name="connsiteX4" fmla="*/ 380010 w 4203864"/>
              <a:gd name="connsiteY4" fmla="*/ 1531916 h 1607269"/>
              <a:gd name="connsiteX5" fmla="*/ 463137 w 4203864"/>
              <a:gd name="connsiteY5" fmla="*/ 1520041 h 1607269"/>
              <a:gd name="connsiteX6" fmla="*/ 534389 w 4203864"/>
              <a:gd name="connsiteY6" fmla="*/ 1484415 h 1607269"/>
              <a:gd name="connsiteX7" fmla="*/ 665018 w 4203864"/>
              <a:gd name="connsiteY7" fmla="*/ 1436914 h 1607269"/>
              <a:gd name="connsiteX8" fmla="*/ 700644 w 4203864"/>
              <a:gd name="connsiteY8" fmla="*/ 1413163 h 1607269"/>
              <a:gd name="connsiteX9" fmla="*/ 736270 w 4203864"/>
              <a:gd name="connsiteY9" fmla="*/ 1401288 h 1607269"/>
              <a:gd name="connsiteX10" fmla="*/ 760020 w 4203864"/>
              <a:gd name="connsiteY10" fmla="*/ 1365662 h 1607269"/>
              <a:gd name="connsiteX11" fmla="*/ 795646 w 4203864"/>
              <a:gd name="connsiteY11" fmla="*/ 1341911 h 1607269"/>
              <a:gd name="connsiteX12" fmla="*/ 890649 w 4203864"/>
              <a:gd name="connsiteY12" fmla="*/ 1258784 h 1607269"/>
              <a:gd name="connsiteX13" fmla="*/ 926275 w 4203864"/>
              <a:gd name="connsiteY13" fmla="*/ 1235033 h 1607269"/>
              <a:gd name="connsiteX14" fmla="*/ 1116280 w 4203864"/>
              <a:gd name="connsiteY14" fmla="*/ 1187532 h 1607269"/>
              <a:gd name="connsiteX15" fmla="*/ 1246909 w 4203864"/>
              <a:gd name="connsiteY15" fmla="*/ 1175657 h 1607269"/>
              <a:gd name="connsiteX16" fmla="*/ 1425038 w 4203864"/>
              <a:gd name="connsiteY16" fmla="*/ 1128155 h 1607269"/>
              <a:gd name="connsiteX17" fmla="*/ 1543792 w 4203864"/>
              <a:gd name="connsiteY17" fmla="*/ 1104405 h 1607269"/>
              <a:gd name="connsiteX18" fmla="*/ 1579418 w 4203864"/>
              <a:gd name="connsiteY18" fmla="*/ 1068779 h 1607269"/>
              <a:gd name="connsiteX19" fmla="*/ 1626919 w 4203864"/>
              <a:gd name="connsiteY19" fmla="*/ 1056903 h 1607269"/>
              <a:gd name="connsiteX20" fmla="*/ 1662545 w 4203864"/>
              <a:gd name="connsiteY20" fmla="*/ 1033153 h 1607269"/>
              <a:gd name="connsiteX21" fmla="*/ 1698171 w 4203864"/>
              <a:gd name="connsiteY21" fmla="*/ 1021277 h 1607269"/>
              <a:gd name="connsiteX22" fmla="*/ 1733797 w 4203864"/>
              <a:gd name="connsiteY22" fmla="*/ 997527 h 1607269"/>
              <a:gd name="connsiteX23" fmla="*/ 1769423 w 4203864"/>
              <a:gd name="connsiteY23" fmla="*/ 985651 h 1607269"/>
              <a:gd name="connsiteX24" fmla="*/ 1816924 w 4203864"/>
              <a:gd name="connsiteY24" fmla="*/ 961901 h 1607269"/>
              <a:gd name="connsiteX25" fmla="*/ 1900051 w 4203864"/>
              <a:gd name="connsiteY25" fmla="*/ 938150 h 1607269"/>
              <a:gd name="connsiteX26" fmla="*/ 1935677 w 4203864"/>
              <a:gd name="connsiteY26" fmla="*/ 926275 h 1607269"/>
              <a:gd name="connsiteX27" fmla="*/ 2113807 w 4203864"/>
              <a:gd name="connsiteY27" fmla="*/ 878774 h 1607269"/>
              <a:gd name="connsiteX28" fmla="*/ 2149433 w 4203864"/>
              <a:gd name="connsiteY28" fmla="*/ 866898 h 1607269"/>
              <a:gd name="connsiteX29" fmla="*/ 2280062 w 4203864"/>
              <a:gd name="connsiteY29" fmla="*/ 795646 h 1607269"/>
              <a:gd name="connsiteX30" fmla="*/ 2327563 w 4203864"/>
              <a:gd name="connsiteY30" fmla="*/ 771896 h 1607269"/>
              <a:gd name="connsiteX31" fmla="*/ 2422566 w 4203864"/>
              <a:gd name="connsiteY31" fmla="*/ 700644 h 1607269"/>
              <a:gd name="connsiteX32" fmla="*/ 2481942 w 4203864"/>
              <a:gd name="connsiteY32" fmla="*/ 665018 h 1607269"/>
              <a:gd name="connsiteX33" fmla="*/ 2517568 w 4203864"/>
              <a:gd name="connsiteY33" fmla="*/ 641267 h 1607269"/>
              <a:gd name="connsiteX34" fmla="*/ 2553194 w 4203864"/>
              <a:gd name="connsiteY34" fmla="*/ 629392 h 1607269"/>
              <a:gd name="connsiteX35" fmla="*/ 2600696 w 4203864"/>
              <a:gd name="connsiteY35" fmla="*/ 570015 h 1607269"/>
              <a:gd name="connsiteX36" fmla="*/ 2683823 w 4203864"/>
              <a:gd name="connsiteY36" fmla="*/ 522514 h 1607269"/>
              <a:gd name="connsiteX37" fmla="*/ 2719449 w 4203864"/>
              <a:gd name="connsiteY37" fmla="*/ 486888 h 1607269"/>
              <a:gd name="connsiteX38" fmla="*/ 2802576 w 4203864"/>
              <a:gd name="connsiteY38" fmla="*/ 439387 h 1607269"/>
              <a:gd name="connsiteX39" fmla="*/ 2838202 w 4203864"/>
              <a:gd name="connsiteY39" fmla="*/ 427511 h 1607269"/>
              <a:gd name="connsiteX40" fmla="*/ 2921329 w 4203864"/>
              <a:gd name="connsiteY40" fmla="*/ 380010 h 1607269"/>
              <a:gd name="connsiteX41" fmla="*/ 2980706 w 4203864"/>
              <a:gd name="connsiteY41" fmla="*/ 344384 h 1607269"/>
              <a:gd name="connsiteX42" fmla="*/ 3087584 w 4203864"/>
              <a:gd name="connsiteY42" fmla="*/ 320633 h 1607269"/>
              <a:gd name="connsiteX43" fmla="*/ 3123210 w 4203864"/>
              <a:gd name="connsiteY43" fmla="*/ 285007 h 1607269"/>
              <a:gd name="connsiteX44" fmla="*/ 3170711 w 4203864"/>
              <a:gd name="connsiteY44" fmla="*/ 273132 h 1607269"/>
              <a:gd name="connsiteX45" fmla="*/ 3206337 w 4203864"/>
              <a:gd name="connsiteY45" fmla="*/ 261257 h 1607269"/>
              <a:gd name="connsiteX46" fmla="*/ 3301340 w 4203864"/>
              <a:gd name="connsiteY46" fmla="*/ 237506 h 1607269"/>
              <a:gd name="connsiteX47" fmla="*/ 3479470 w 4203864"/>
              <a:gd name="connsiteY47" fmla="*/ 213755 h 1607269"/>
              <a:gd name="connsiteX48" fmla="*/ 3515096 w 4203864"/>
              <a:gd name="connsiteY48" fmla="*/ 201880 h 1607269"/>
              <a:gd name="connsiteX49" fmla="*/ 3550722 w 4203864"/>
              <a:gd name="connsiteY49" fmla="*/ 178129 h 1607269"/>
              <a:gd name="connsiteX50" fmla="*/ 3586348 w 4203864"/>
              <a:gd name="connsiteY50" fmla="*/ 166254 h 1607269"/>
              <a:gd name="connsiteX51" fmla="*/ 3705101 w 4203864"/>
              <a:gd name="connsiteY51" fmla="*/ 142503 h 1607269"/>
              <a:gd name="connsiteX52" fmla="*/ 3811979 w 4203864"/>
              <a:gd name="connsiteY52" fmla="*/ 106877 h 1607269"/>
              <a:gd name="connsiteX53" fmla="*/ 3847605 w 4203864"/>
              <a:gd name="connsiteY53" fmla="*/ 83127 h 1607269"/>
              <a:gd name="connsiteX54" fmla="*/ 3883231 w 4203864"/>
              <a:gd name="connsiteY54" fmla="*/ 71251 h 1607269"/>
              <a:gd name="connsiteX55" fmla="*/ 4001984 w 4203864"/>
              <a:gd name="connsiteY55" fmla="*/ 47501 h 1607269"/>
              <a:gd name="connsiteX56" fmla="*/ 4120737 w 4203864"/>
              <a:gd name="connsiteY56" fmla="*/ 23750 h 1607269"/>
              <a:gd name="connsiteX57" fmla="*/ 4168238 w 4203864"/>
              <a:gd name="connsiteY57" fmla="*/ 11875 h 1607269"/>
              <a:gd name="connsiteX58" fmla="*/ 4203864 w 4203864"/>
              <a:gd name="connsiteY58" fmla="*/ 0 h 1607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4203864" h="1607269">
                <a:moveTo>
                  <a:pt x="0" y="1603168"/>
                </a:moveTo>
                <a:cubicBezTo>
                  <a:pt x="238933" y="1576620"/>
                  <a:pt x="31100" y="1607269"/>
                  <a:pt x="142503" y="1579418"/>
                </a:cubicBezTo>
                <a:cubicBezTo>
                  <a:pt x="162085" y="1574523"/>
                  <a:pt x="182547" y="1573342"/>
                  <a:pt x="201880" y="1567542"/>
                </a:cubicBezTo>
                <a:cubicBezTo>
                  <a:pt x="222298" y="1561417"/>
                  <a:pt x="240354" y="1547973"/>
                  <a:pt x="261257" y="1543792"/>
                </a:cubicBezTo>
                <a:cubicBezTo>
                  <a:pt x="300266" y="1535990"/>
                  <a:pt x="340501" y="1536564"/>
                  <a:pt x="380010" y="1531916"/>
                </a:cubicBezTo>
                <a:cubicBezTo>
                  <a:pt x="407809" y="1528646"/>
                  <a:pt x="435428" y="1523999"/>
                  <a:pt x="463137" y="1520041"/>
                </a:cubicBezTo>
                <a:cubicBezTo>
                  <a:pt x="552681" y="1490194"/>
                  <a:pt x="442309" y="1530455"/>
                  <a:pt x="534389" y="1484415"/>
                </a:cubicBezTo>
                <a:cubicBezTo>
                  <a:pt x="567441" y="1467889"/>
                  <a:pt x="631759" y="1448000"/>
                  <a:pt x="665018" y="1436914"/>
                </a:cubicBezTo>
                <a:cubicBezTo>
                  <a:pt x="676893" y="1428997"/>
                  <a:pt x="687878" y="1419546"/>
                  <a:pt x="700644" y="1413163"/>
                </a:cubicBezTo>
                <a:cubicBezTo>
                  <a:pt x="711840" y="1407565"/>
                  <a:pt x="726495" y="1409108"/>
                  <a:pt x="736270" y="1401288"/>
                </a:cubicBezTo>
                <a:cubicBezTo>
                  <a:pt x="747415" y="1392372"/>
                  <a:pt x="749928" y="1375754"/>
                  <a:pt x="760020" y="1365662"/>
                </a:cubicBezTo>
                <a:cubicBezTo>
                  <a:pt x="770112" y="1355570"/>
                  <a:pt x="783771" y="1349828"/>
                  <a:pt x="795646" y="1341911"/>
                </a:cubicBezTo>
                <a:cubicBezTo>
                  <a:pt x="835231" y="1282534"/>
                  <a:pt x="807521" y="1314203"/>
                  <a:pt x="890649" y="1258784"/>
                </a:cubicBezTo>
                <a:cubicBezTo>
                  <a:pt x="902524" y="1250867"/>
                  <a:pt x="912735" y="1239546"/>
                  <a:pt x="926275" y="1235033"/>
                </a:cubicBezTo>
                <a:cubicBezTo>
                  <a:pt x="995828" y="1211849"/>
                  <a:pt x="1037469" y="1194696"/>
                  <a:pt x="1116280" y="1187532"/>
                </a:cubicBezTo>
                <a:lnTo>
                  <a:pt x="1246909" y="1175657"/>
                </a:lnTo>
                <a:cubicBezTo>
                  <a:pt x="1307141" y="1158447"/>
                  <a:pt x="1363562" y="1141328"/>
                  <a:pt x="1425038" y="1128155"/>
                </a:cubicBezTo>
                <a:cubicBezTo>
                  <a:pt x="1628908" y="1084468"/>
                  <a:pt x="1393949" y="1141864"/>
                  <a:pt x="1543792" y="1104405"/>
                </a:cubicBezTo>
                <a:cubicBezTo>
                  <a:pt x="1555667" y="1092530"/>
                  <a:pt x="1564837" y="1077111"/>
                  <a:pt x="1579418" y="1068779"/>
                </a:cubicBezTo>
                <a:cubicBezTo>
                  <a:pt x="1593589" y="1060681"/>
                  <a:pt x="1611918" y="1063332"/>
                  <a:pt x="1626919" y="1056903"/>
                </a:cubicBezTo>
                <a:cubicBezTo>
                  <a:pt x="1640037" y="1051281"/>
                  <a:pt x="1649780" y="1039536"/>
                  <a:pt x="1662545" y="1033153"/>
                </a:cubicBezTo>
                <a:cubicBezTo>
                  <a:pt x="1673741" y="1027555"/>
                  <a:pt x="1686975" y="1026875"/>
                  <a:pt x="1698171" y="1021277"/>
                </a:cubicBezTo>
                <a:cubicBezTo>
                  <a:pt x="1710936" y="1014894"/>
                  <a:pt x="1721032" y="1003910"/>
                  <a:pt x="1733797" y="997527"/>
                </a:cubicBezTo>
                <a:cubicBezTo>
                  <a:pt x="1744993" y="991929"/>
                  <a:pt x="1757917" y="990582"/>
                  <a:pt x="1769423" y="985651"/>
                </a:cubicBezTo>
                <a:cubicBezTo>
                  <a:pt x="1785694" y="978678"/>
                  <a:pt x="1800653" y="968874"/>
                  <a:pt x="1816924" y="961901"/>
                </a:cubicBezTo>
                <a:cubicBezTo>
                  <a:pt x="1845404" y="949695"/>
                  <a:pt x="1869911" y="946761"/>
                  <a:pt x="1900051" y="938150"/>
                </a:cubicBezTo>
                <a:cubicBezTo>
                  <a:pt x="1912087" y="934711"/>
                  <a:pt x="1923480" y="929090"/>
                  <a:pt x="1935677" y="926275"/>
                </a:cubicBezTo>
                <a:cubicBezTo>
                  <a:pt x="2136905" y="879838"/>
                  <a:pt x="1984437" y="927288"/>
                  <a:pt x="2113807" y="878774"/>
                </a:cubicBezTo>
                <a:cubicBezTo>
                  <a:pt x="2125528" y="874379"/>
                  <a:pt x="2138037" y="872078"/>
                  <a:pt x="2149433" y="866898"/>
                </a:cubicBezTo>
                <a:cubicBezTo>
                  <a:pt x="2346872" y="777153"/>
                  <a:pt x="2178830" y="853493"/>
                  <a:pt x="2280062" y="795646"/>
                </a:cubicBezTo>
                <a:cubicBezTo>
                  <a:pt x="2295432" y="786863"/>
                  <a:pt x="2312834" y="781716"/>
                  <a:pt x="2327563" y="771896"/>
                </a:cubicBezTo>
                <a:cubicBezTo>
                  <a:pt x="2360499" y="749939"/>
                  <a:pt x="2388623" y="721010"/>
                  <a:pt x="2422566" y="700644"/>
                </a:cubicBezTo>
                <a:cubicBezTo>
                  <a:pt x="2442358" y="688769"/>
                  <a:pt x="2462369" y="677251"/>
                  <a:pt x="2481942" y="665018"/>
                </a:cubicBezTo>
                <a:cubicBezTo>
                  <a:pt x="2494045" y="657454"/>
                  <a:pt x="2504802" y="647650"/>
                  <a:pt x="2517568" y="641267"/>
                </a:cubicBezTo>
                <a:cubicBezTo>
                  <a:pt x="2528764" y="635669"/>
                  <a:pt x="2541319" y="633350"/>
                  <a:pt x="2553194" y="629392"/>
                </a:cubicBezTo>
                <a:cubicBezTo>
                  <a:pt x="2569028" y="609600"/>
                  <a:pt x="2582773" y="587938"/>
                  <a:pt x="2600696" y="570015"/>
                </a:cubicBezTo>
                <a:cubicBezTo>
                  <a:pt x="2617483" y="553228"/>
                  <a:pt x="2665192" y="531829"/>
                  <a:pt x="2683823" y="522514"/>
                </a:cubicBezTo>
                <a:cubicBezTo>
                  <a:pt x="2695698" y="510639"/>
                  <a:pt x="2706547" y="497639"/>
                  <a:pt x="2719449" y="486888"/>
                </a:cubicBezTo>
                <a:cubicBezTo>
                  <a:pt x="2740497" y="469348"/>
                  <a:pt x="2778659" y="449637"/>
                  <a:pt x="2802576" y="439387"/>
                </a:cubicBezTo>
                <a:cubicBezTo>
                  <a:pt x="2814082" y="434456"/>
                  <a:pt x="2826327" y="431470"/>
                  <a:pt x="2838202" y="427511"/>
                </a:cubicBezTo>
                <a:cubicBezTo>
                  <a:pt x="2908344" y="357369"/>
                  <a:pt x="2835207" y="418286"/>
                  <a:pt x="2921329" y="380010"/>
                </a:cubicBezTo>
                <a:cubicBezTo>
                  <a:pt x="2942421" y="370636"/>
                  <a:pt x="2959614" y="353758"/>
                  <a:pt x="2980706" y="344384"/>
                </a:cubicBezTo>
                <a:cubicBezTo>
                  <a:pt x="2994424" y="338287"/>
                  <a:pt x="3078200" y="322510"/>
                  <a:pt x="3087584" y="320633"/>
                </a:cubicBezTo>
                <a:cubicBezTo>
                  <a:pt x="3099459" y="308758"/>
                  <a:pt x="3108628" y="293339"/>
                  <a:pt x="3123210" y="285007"/>
                </a:cubicBezTo>
                <a:cubicBezTo>
                  <a:pt x="3137381" y="276910"/>
                  <a:pt x="3155018" y="277616"/>
                  <a:pt x="3170711" y="273132"/>
                </a:cubicBezTo>
                <a:cubicBezTo>
                  <a:pt x="3182747" y="269693"/>
                  <a:pt x="3194260" y="264551"/>
                  <a:pt x="3206337" y="261257"/>
                </a:cubicBezTo>
                <a:cubicBezTo>
                  <a:pt x="3237829" y="252668"/>
                  <a:pt x="3268897" y="241111"/>
                  <a:pt x="3301340" y="237506"/>
                </a:cubicBezTo>
                <a:cubicBezTo>
                  <a:pt x="3352808" y="231787"/>
                  <a:pt x="3426156" y="225603"/>
                  <a:pt x="3479470" y="213755"/>
                </a:cubicBezTo>
                <a:cubicBezTo>
                  <a:pt x="3491690" y="211040"/>
                  <a:pt x="3503221" y="205838"/>
                  <a:pt x="3515096" y="201880"/>
                </a:cubicBezTo>
                <a:cubicBezTo>
                  <a:pt x="3526971" y="193963"/>
                  <a:pt x="3537956" y="184512"/>
                  <a:pt x="3550722" y="178129"/>
                </a:cubicBezTo>
                <a:cubicBezTo>
                  <a:pt x="3561918" y="172531"/>
                  <a:pt x="3574312" y="169693"/>
                  <a:pt x="3586348" y="166254"/>
                </a:cubicBezTo>
                <a:cubicBezTo>
                  <a:pt x="3635948" y="152083"/>
                  <a:pt x="3649115" y="151835"/>
                  <a:pt x="3705101" y="142503"/>
                </a:cubicBezTo>
                <a:cubicBezTo>
                  <a:pt x="3786051" y="88538"/>
                  <a:pt x="3683984" y="149542"/>
                  <a:pt x="3811979" y="106877"/>
                </a:cubicBezTo>
                <a:cubicBezTo>
                  <a:pt x="3825519" y="102364"/>
                  <a:pt x="3834840" y="89510"/>
                  <a:pt x="3847605" y="83127"/>
                </a:cubicBezTo>
                <a:cubicBezTo>
                  <a:pt x="3858801" y="77529"/>
                  <a:pt x="3871195" y="74690"/>
                  <a:pt x="3883231" y="71251"/>
                </a:cubicBezTo>
                <a:cubicBezTo>
                  <a:pt x="3940880" y="54780"/>
                  <a:pt x="3934124" y="60225"/>
                  <a:pt x="4001984" y="47501"/>
                </a:cubicBezTo>
                <a:cubicBezTo>
                  <a:pt x="4041661" y="40062"/>
                  <a:pt x="4081574" y="33541"/>
                  <a:pt x="4120737" y="23750"/>
                </a:cubicBezTo>
                <a:cubicBezTo>
                  <a:pt x="4136571" y="19792"/>
                  <a:pt x="4152545" y="16359"/>
                  <a:pt x="4168238" y="11875"/>
                </a:cubicBezTo>
                <a:cubicBezTo>
                  <a:pt x="4180274" y="8436"/>
                  <a:pt x="4203864" y="0"/>
                  <a:pt x="4203864" y="0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0" name="Freeform 19"/>
          <p:cNvSpPr/>
          <p:nvPr/>
        </p:nvSpPr>
        <p:spPr bwMode="auto">
          <a:xfrm>
            <a:off x="2956956" y="3218213"/>
            <a:ext cx="4536374" cy="1757548"/>
          </a:xfrm>
          <a:custGeom>
            <a:avLst/>
            <a:gdLst>
              <a:gd name="connsiteX0" fmla="*/ 0 w 4536374"/>
              <a:gd name="connsiteY0" fmla="*/ 1757548 h 1757548"/>
              <a:gd name="connsiteX1" fmla="*/ 47501 w 4536374"/>
              <a:gd name="connsiteY1" fmla="*/ 1721922 h 1757548"/>
              <a:gd name="connsiteX2" fmla="*/ 154379 w 4536374"/>
              <a:gd name="connsiteY2" fmla="*/ 1662545 h 1757548"/>
              <a:gd name="connsiteX3" fmla="*/ 190005 w 4536374"/>
              <a:gd name="connsiteY3" fmla="*/ 1626919 h 1757548"/>
              <a:gd name="connsiteX4" fmla="*/ 285008 w 4536374"/>
              <a:gd name="connsiteY4" fmla="*/ 1579418 h 1757548"/>
              <a:gd name="connsiteX5" fmla="*/ 391886 w 4536374"/>
              <a:gd name="connsiteY5" fmla="*/ 1496291 h 1757548"/>
              <a:gd name="connsiteX6" fmla="*/ 463138 w 4536374"/>
              <a:gd name="connsiteY6" fmla="*/ 1472540 h 1757548"/>
              <a:gd name="connsiteX7" fmla="*/ 558140 w 4536374"/>
              <a:gd name="connsiteY7" fmla="*/ 1448790 h 1757548"/>
              <a:gd name="connsiteX8" fmla="*/ 665018 w 4536374"/>
              <a:gd name="connsiteY8" fmla="*/ 1401288 h 1757548"/>
              <a:gd name="connsiteX9" fmla="*/ 760021 w 4536374"/>
              <a:gd name="connsiteY9" fmla="*/ 1377538 h 1757548"/>
              <a:gd name="connsiteX10" fmla="*/ 1080654 w 4536374"/>
              <a:gd name="connsiteY10" fmla="*/ 1282535 h 1757548"/>
              <a:gd name="connsiteX11" fmla="*/ 1341912 w 4536374"/>
              <a:gd name="connsiteY11" fmla="*/ 1151906 h 1757548"/>
              <a:gd name="connsiteX12" fmla="*/ 1448789 w 4536374"/>
              <a:gd name="connsiteY12" fmla="*/ 1116281 h 1757548"/>
              <a:gd name="connsiteX13" fmla="*/ 1591293 w 4536374"/>
              <a:gd name="connsiteY13" fmla="*/ 1068779 h 1757548"/>
              <a:gd name="connsiteX14" fmla="*/ 1638795 w 4536374"/>
              <a:gd name="connsiteY14" fmla="*/ 1045029 h 1757548"/>
              <a:gd name="connsiteX15" fmla="*/ 1745673 w 4536374"/>
              <a:gd name="connsiteY15" fmla="*/ 997527 h 1757548"/>
              <a:gd name="connsiteX16" fmla="*/ 1840675 w 4536374"/>
              <a:gd name="connsiteY16" fmla="*/ 961901 h 1757548"/>
              <a:gd name="connsiteX17" fmla="*/ 2375065 w 4536374"/>
              <a:gd name="connsiteY17" fmla="*/ 938151 h 1757548"/>
              <a:gd name="connsiteX18" fmla="*/ 2636322 w 4536374"/>
              <a:gd name="connsiteY18" fmla="*/ 878774 h 1757548"/>
              <a:gd name="connsiteX19" fmla="*/ 2766950 w 4536374"/>
              <a:gd name="connsiteY19" fmla="*/ 843148 h 1757548"/>
              <a:gd name="connsiteX20" fmla="*/ 2885704 w 4536374"/>
              <a:gd name="connsiteY20" fmla="*/ 819397 h 1757548"/>
              <a:gd name="connsiteX21" fmla="*/ 3004457 w 4536374"/>
              <a:gd name="connsiteY21" fmla="*/ 771896 h 1757548"/>
              <a:gd name="connsiteX22" fmla="*/ 3194462 w 4536374"/>
              <a:gd name="connsiteY22" fmla="*/ 688769 h 1757548"/>
              <a:gd name="connsiteX23" fmla="*/ 3348841 w 4536374"/>
              <a:gd name="connsiteY23" fmla="*/ 629392 h 1757548"/>
              <a:gd name="connsiteX24" fmla="*/ 3431969 w 4536374"/>
              <a:gd name="connsiteY24" fmla="*/ 605642 h 1757548"/>
              <a:gd name="connsiteX25" fmla="*/ 3491345 w 4536374"/>
              <a:gd name="connsiteY25" fmla="*/ 581891 h 1757548"/>
              <a:gd name="connsiteX26" fmla="*/ 3586348 w 4536374"/>
              <a:gd name="connsiteY26" fmla="*/ 558140 h 1757548"/>
              <a:gd name="connsiteX27" fmla="*/ 3705101 w 4536374"/>
              <a:gd name="connsiteY27" fmla="*/ 510639 h 1757548"/>
              <a:gd name="connsiteX28" fmla="*/ 3823854 w 4536374"/>
              <a:gd name="connsiteY28" fmla="*/ 475013 h 1757548"/>
              <a:gd name="connsiteX29" fmla="*/ 3906982 w 4536374"/>
              <a:gd name="connsiteY29" fmla="*/ 403761 h 1757548"/>
              <a:gd name="connsiteX30" fmla="*/ 3966358 w 4536374"/>
              <a:gd name="connsiteY30" fmla="*/ 380010 h 1757548"/>
              <a:gd name="connsiteX31" fmla="*/ 4025735 w 4536374"/>
              <a:gd name="connsiteY31" fmla="*/ 332509 h 1757548"/>
              <a:gd name="connsiteX32" fmla="*/ 4096987 w 4536374"/>
              <a:gd name="connsiteY32" fmla="*/ 308758 h 1757548"/>
              <a:gd name="connsiteX33" fmla="*/ 4168239 w 4536374"/>
              <a:gd name="connsiteY33" fmla="*/ 273132 h 1757548"/>
              <a:gd name="connsiteX34" fmla="*/ 4215740 w 4536374"/>
              <a:gd name="connsiteY34" fmla="*/ 237506 h 1757548"/>
              <a:gd name="connsiteX35" fmla="*/ 4334493 w 4536374"/>
              <a:gd name="connsiteY35" fmla="*/ 166255 h 1757548"/>
              <a:gd name="connsiteX36" fmla="*/ 4370119 w 4536374"/>
              <a:gd name="connsiteY36" fmla="*/ 142504 h 1757548"/>
              <a:gd name="connsiteX37" fmla="*/ 4405745 w 4536374"/>
              <a:gd name="connsiteY37" fmla="*/ 95003 h 1757548"/>
              <a:gd name="connsiteX38" fmla="*/ 4429496 w 4536374"/>
              <a:gd name="connsiteY38" fmla="*/ 47501 h 1757548"/>
              <a:gd name="connsiteX39" fmla="*/ 4524499 w 4536374"/>
              <a:gd name="connsiteY39" fmla="*/ 11875 h 1757548"/>
              <a:gd name="connsiteX40" fmla="*/ 4536374 w 4536374"/>
              <a:gd name="connsiteY40" fmla="*/ 0 h 1757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536374" h="1757548">
                <a:moveTo>
                  <a:pt x="0" y="1757548"/>
                </a:moveTo>
                <a:cubicBezTo>
                  <a:pt x="15834" y="1745673"/>
                  <a:pt x="30717" y="1732412"/>
                  <a:pt x="47501" y="1721922"/>
                </a:cubicBezTo>
                <a:cubicBezTo>
                  <a:pt x="115172" y="1679627"/>
                  <a:pt x="80441" y="1717998"/>
                  <a:pt x="154379" y="1662545"/>
                </a:cubicBezTo>
                <a:cubicBezTo>
                  <a:pt x="167814" y="1652468"/>
                  <a:pt x="175763" y="1635820"/>
                  <a:pt x="190005" y="1626919"/>
                </a:cubicBezTo>
                <a:cubicBezTo>
                  <a:pt x="340234" y="1533027"/>
                  <a:pt x="179689" y="1658407"/>
                  <a:pt x="285008" y="1579418"/>
                </a:cubicBezTo>
                <a:cubicBezTo>
                  <a:pt x="321115" y="1552338"/>
                  <a:pt x="349069" y="1510564"/>
                  <a:pt x="391886" y="1496291"/>
                </a:cubicBezTo>
                <a:cubicBezTo>
                  <a:pt x="415637" y="1488374"/>
                  <a:pt x="439066" y="1479418"/>
                  <a:pt x="463138" y="1472540"/>
                </a:cubicBezTo>
                <a:cubicBezTo>
                  <a:pt x="494524" y="1463573"/>
                  <a:pt x="527359" y="1459654"/>
                  <a:pt x="558140" y="1448790"/>
                </a:cubicBezTo>
                <a:cubicBezTo>
                  <a:pt x="594904" y="1435815"/>
                  <a:pt x="628254" y="1414263"/>
                  <a:pt x="665018" y="1401288"/>
                </a:cubicBezTo>
                <a:cubicBezTo>
                  <a:pt x="695799" y="1390424"/>
                  <a:pt x="729054" y="1387860"/>
                  <a:pt x="760021" y="1377538"/>
                </a:cubicBezTo>
                <a:cubicBezTo>
                  <a:pt x="1056596" y="1278680"/>
                  <a:pt x="768695" y="1349384"/>
                  <a:pt x="1080654" y="1282535"/>
                </a:cubicBezTo>
                <a:cubicBezTo>
                  <a:pt x="1167740" y="1238992"/>
                  <a:pt x="1249543" y="1182695"/>
                  <a:pt x="1341912" y="1151906"/>
                </a:cubicBezTo>
                <a:cubicBezTo>
                  <a:pt x="1377538" y="1140031"/>
                  <a:pt x="1412946" y="1127482"/>
                  <a:pt x="1448789" y="1116281"/>
                </a:cubicBezTo>
                <a:cubicBezTo>
                  <a:pt x="1534235" y="1089579"/>
                  <a:pt x="1518607" y="1101084"/>
                  <a:pt x="1591293" y="1068779"/>
                </a:cubicBezTo>
                <a:cubicBezTo>
                  <a:pt x="1607470" y="1061589"/>
                  <a:pt x="1622618" y="1052219"/>
                  <a:pt x="1638795" y="1045029"/>
                </a:cubicBezTo>
                <a:cubicBezTo>
                  <a:pt x="1696051" y="1019582"/>
                  <a:pt x="1694516" y="1026759"/>
                  <a:pt x="1745673" y="997527"/>
                </a:cubicBezTo>
                <a:cubicBezTo>
                  <a:pt x="1793650" y="970112"/>
                  <a:pt x="1773587" y="965926"/>
                  <a:pt x="1840675" y="961901"/>
                </a:cubicBezTo>
                <a:cubicBezTo>
                  <a:pt x="2018661" y="951222"/>
                  <a:pt x="2196935" y="946068"/>
                  <a:pt x="2375065" y="938151"/>
                </a:cubicBezTo>
                <a:cubicBezTo>
                  <a:pt x="2584243" y="919134"/>
                  <a:pt x="2430260" y="944339"/>
                  <a:pt x="2636322" y="878774"/>
                </a:cubicBezTo>
                <a:cubicBezTo>
                  <a:pt x="2679330" y="865090"/>
                  <a:pt x="2723044" y="853602"/>
                  <a:pt x="2766950" y="843148"/>
                </a:cubicBezTo>
                <a:cubicBezTo>
                  <a:pt x="2806221" y="833798"/>
                  <a:pt x="2847038" y="830997"/>
                  <a:pt x="2885704" y="819397"/>
                </a:cubicBezTo>
                <a:cubicBezTo>
                  <a:pt x="2926540" y="807146"/>
                  <a:pt x="2965193" y="788508"/>
                  <a:pt x="3004457" y="771896"/>
                </a:cubicBezTo>
                <a:cubicBezTo>
                  <a:pt x="3068125" y="744960"/>
                  <a:pt x="3127991" y="707761"/>
                  <a:pt x="3194462" y="688769"/>
                </a:cubicBezTo>
                <a:cubicBezTo>
                  <a:pt x="3425991" y="622617"/>
                  <a:pt x="3138596" y="710254"/>
                  <a:pt x="3348841" y="629392"/>
                </a:cubicBezTo>
                <a:cubicBezTo>
                  <a:pt x="3375738" y="619047"/>
                  <a:pt x="3404630" y="614755"/>
                  <a:pt x="3431969" y="605642"/>
                </a:cubicBezTo>
                <a:cubicBezTo>
                  <a:pt x="3452192" y="598901"/>
                  <a:pt x="3470971" y="588160"/>
                  <a:pt x="3491345" y="581891"/>
                </a:cubicBezTo>
                <a:cubicBezTo>
                  <a:pt x="3522544" y="572291"/>
                  <a:pt x="3555381" y="568462"/>
                  <a:pt x="3586348" y="558140"/>
                </a:cubicBezTo>
                <a:cubicBezTo>
                  <a:pt x="3626794" y="544658"/>
                  <a:pt x="3664655" y="524121"/>
                  <a:pt x="3705101" y="510639"/>
                </a:cubicBezTo>
                <a:cubicBezTo>
                  <a:pt x="3791836" y="481727"/>
                  <a:pt x="3752065" y="492960"/>
                  <a:pt x="3823854" y="475013"/>
                </a:cubicBezTo>
                <a:cubicBezTo>
                  <a:pt x="3850855" y="448012"/>
                  <a:pt x="3872703" y="422805"/>
                  <a:pt x="3906982" y="403761"/>
                </a:cubicBezTo>
                <a:cubicBezTo>
                  <a:pt x="3925616" y="393409"/>
                  <a:pt x="3948079" y="390977"/>
                  <a:pt x="3966358" y="380010"/>
                </a:cubicBezTo>
                <a:cubicBezTo>
                  <a:pt x="3988092" y="366969"/>
                  <a:pt x="4003483" y="344646"/>
                  <a:pt x="4025735" y="332509"/>
                </a:cubicBezTo>
                <a:cubicBezTo>
                  <a:pt x="4047714" y="320521"/>
                  <a:pt x="4073877" y="318387"/>
                  <a:pt x="4096987" y="308758"/>
                </a:cubicBezTo>
                <a:cubicBezTo>
                  <a:pt x="4121498" y="298545"/>
                  <a:pt x="4145469" y="286794"/>
                  <a:pt x="4168239" y="273132"/>
                </a:cubicBezTo>
                <a:cubicBezTo>
                  <a:pt x="4185211" y="262949"/>
                  <a:pt x="4199091" y="248209"/>
                  <a:pt x="4215740" y="237506"/>
                </a:cubicBezTo>
                <a:cubicBezTo>
                  <a:pt x="4254571" y="212543"/>
                  <a:pt x="4296083" y="191862"/>
                  <a:pt x="4334493" y="166255"/>
                </a:cubicBezTo>
                <a:cubicBezTo>
                  <a:pt x="4346368" y="158338"/>
                  <a:pt x="4360027" y="152596"/>
                  <a:pt x="4370119" y="142504"/>
                </a:cubicBezTo>
                <a:cubicBezTo>
                  <a:pt x="4384114" y="128509"/>
                  <a:pt x="4395255" y="111787"/>
                  <a:pt x="4405745" y="95003"/>
                </a:cubicBezTo>
                <a:cubicBezTo>
                  <a:pt x="4415128" y="79991"/>
                  <a:pt x="4416055" y="59022"/>
                  <a:pt x="4429496" y="47501"/>
                </a:cubicBezTo>
                <a:cubicBezTo>
                  <a:pt x="4453994" y="26503"/>
                  <a:pt x="4495957" y="26146"/>
                  <a:pt x="4524499" y="11875"/>
                </a:cubicBezTo>
                <a:cubicBezTo>
                  <a:pt x="4529506" y="9371"/>
                  <a:pt x="4532416" y="3958"/>
                  <a:pt x="4536374" y="0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21" name="Freeform 20"/>
          <p:cNvSpPr/>
          <p:nvPr/>
        </p:nvSpPr>
        <p:spPr bwMode="auto">
          <a:xfrm>
            <a:off x="1408769" y="1732027"/>
            <a:ext cx="503158" cy="3944378"/>
          </a:xfrm>
          <a:custGeom>
            <a:avLst/>
            <a:gdLst>
              <a:gd name="connsiteX0" fmla="*/ 194400 w 503158"/>
              <a:gd name="connsiteY0" fmla="*/ 3944378 h 3944378"/>
              <a:gd name="connsiteX1" fmla="*/ 206275 w 503158"/>
              <a:gd name="connsiteY1" fmla="*/ 3885002 h 3944378"/>
              <a:gd name="connsiteX2" fmla="*/ 218150 w 503158"/>
              <a:gd name="connsiteY2" fmla="*/ 3837500 h 3944378"/>
              <a:gd name="connsiteX3" fmla="*/ 194400 w 503158"/>
              <a:gd name="connsiteY3" fmla="*/ 3398113 h 3944378"/>
              <a:gd name="connsiteX4" fmla="*/ 182525 w 503158"/>
              <a:gd name="connsiteY4" fmla="*/ 3303111 h 3944378"/>
              <a:gd name="connsiteX5" fmla="*/ 135023 w 503158"/>
              <a:gd name="connsiteY5" fmla="*/ 3219983 h 3944378"/>
              <a:gd name="connsiteX6" fmla="*/ 111273 w 503158"/>
              <a:gd name="connsiteY6" fmla="*/ 3101230 h 3944378"/>
              <a:gd name="connsiteX7" fmla="*/ 87522 w 503158"/>
              <a:gd name="connsiteY7" fmla="*/ 3065604 h 3944378"/>
              <a:gd name="connsiteX8" fmla="*/ 63771 w 503158"/>
              <a:gd name="connsiteY8" fmla="*/ 2934976 h 3944378"/>
              <a:gd name="connsiteX9" fmla="*/ 28145 w 503158"/>
              <a:gd name="connsiteY9" fmla="*/ 2887474 h 3944378"/>
              <a:gd name="connsiteX10" fmla="*/ 28145 w 503158"/>
              <a:gd name="connsiteY10" fmla="*/ 2400586 h 3944378"/>
              <a:gd name="connsiteX11" fmla="*/ 51896 w 503158"/>
              <a:gd name="connsiteY11" fmla="*/ 2341209 h 3944378"/>
              <a:gd name="connsiteX12" fmla="*/ 63771 w 503158"/>
              <a:gd name="connsiteY12" fmla="*/ 2305583 h 3944378"/>
              <a:gd name="connsiteX13" fmla="*/ 158774 w 503158"/>
              <a:gd name="connsiteY13" fmla="*/ 2139329 h 3944378"/>
              <a:gd name="connsiteX14" fmla="*/ 206275 w 503158"/>
              <a:gd name="connsiteY14" fmla="*/ 2044326 h 3944378"/>
              <a:gd name="connsiteX15" fmla="*/ 241901 w 503158"/>
              <a:gd name="connsiteY15" fmla="*/ 1889947 h 3944378"/>
              <a:gd name="connsiteX16" fmla="*/ 253776 w 503158"/>
              <a:gd name="connsiteY16" fmla="*/ 1854321 h 3944378"/>
              <a:gd name="connsiteX17" fmla="*/ 277527 w 503158"/>
              <a:gd name="connsiteY17" fmla="*/ 1818695 h 3944378"/>
              <a:gd name="connsiteX18" fmla="*/ 289402 w 503158"/>
              <a:gd name="connsiteY18" fmla="*/ 1771194 h 3944378"/>
              <a:gd name="connsiteX19" fmla="*/ 313153 w 503158"/>
              <a:gd name="connsiteY19" fmla="*/ 1652441 h 3944378"/>
              <a:gd name="connsiteX20" fmla="*/ 277527 w 503158"/>
              <a:gd name="connsiteY20" fmla="*/ 1260555 h 3944378"/>
              <a:gd name="connsiteX21" fmla="*/ 253776 w 503158"/>
              <a:gd name="connsiteY21" fmla="*/ 1118051 h 3944378"/>
              <a:gd name="connsiteX22" fmla="*/ 241901 w 503158"/>
              <a:gd name="connsiteY22" fmla="*/ 1023048 h 3944378"/>
              <a:gd name="connsiteX23" fmla="*/ 265652 w 503158"/>
              <a:gd name="connsiteY23" fmla="*/ 524285 h 3944378"/>
              <a:gd name="connsiteX24" fmla="*/ 277527 w 503158"/>
              <a:gd name="connsiteY24" fmla="*/ 227402 h 3944378"/>
              <a:gd name="connsiteX25" fmla="*/ 325028 w 503158"/>
              <a:gd name="connsiteY25" fmla="*/ 156150 h 3944378"/>
              <a:gd name="connsiteX26" fmla="*/ 431906 w 503158"/>
              <a:gd name="connsiteY26" fmla="*/ 61147 h 3944378"/>
              <a:gd name="connsiteX27" fmla="*/ 491283 w 503158"/>
              <a:gd name="connsiteY27" fmla="*/ 1770 h 3944378"/>
              <a:gd name="connsiteX28" fmla="*/ 503158 w 503158"/>
              <a:gd name="connsiteY28" fmla="*/ 1770 h 39443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03158" h="3944378">
                <a:moveTo>
                  <a:pt x="194400" y="3944378"/>
                </a:moveTo>
                <a:cubicBezTo>
                  <a:pt x="198358" y="3924586"/>
                  <a:pt x="201897" y="3904705"/>
                  <a:pt x="206275" y="3885002"/>
                </a:cubicBezTo>
                <a:cubicBezTo>
                  <a:pt x="209815" y="3869069"/>
                  <a:pt x="218548" y="3853816"/>
                  <a:pt x="218150" y="3837500"/>
                </a:cubicBezTo>
                <a:cubicBezTo>
                  <a:pt x="214574" y="3690867"/>
                  <a:pt x="204156" y="3544464"/>
                  <a:pt x="194400" y="3398113"/>
                </a:cubicBezTo>
                <a:cubicBezTo>
                  <a:pt x="192277" y="3366270"/>
                  <a:pt x="190265" y="3334072"/>
                  <a:pt x="182525" y="3303111"/>
                </a:cubicBezTo>
                <a:cubicBezTo>
                  <a:pt x="176498" y="3279003"/>
                  <a:pt x="149159" y="3241186"/>
                  <a:pt x="135023" y="3219983"/>
                </a:cubicBezTo>
                <a:cubicBezTo>
                  <a:pt x="130647" y="3189352"/>
                  <a:pt x="127854" y="3134391"/>
                  <a:pt x="111273" y="3101230"/>
                </a:cubicBezTo>
                <a:cubicBezTo>
                  <a:pt x="104890" y="3088464"/>
                  <a:pt x="95439" y="3077479"/>
                  <a:pt x="87522" y="3065604"/>
                </a:cubicBezTo>
                <a:cubicBezTo>
                  <a:pt x="85294" y="3047782"/>
                  <a:pt x="81347" y="2965733"/>
                  <a:pt x="63771" y="2934976"/>
                </a:cubicBezTo>
                <a:cubicBezTo>
                  <a:pt x="53951" y="2917791"/>
                  <a:pt x="40020" y="2903308"/>
                  <a:pt x="28145" y="2887474"/>
                </a:cubicBezTo>
                <a:cubicBezTo>
                  <a:pt x="0" y="2690458"/>
                  <a:pt x="2114" y="2738990"/>
                  <a:pt x="28145" y="2400586"/>
                </a:cubicBezTo>
                <a:cubicBezTo>
                  <a:pt x="29780" y="2379332"/>
                  <a:pt x="44411" y="2361169"/>
                  <a:pt x="51896" y="2341209"/>
                </a:cubicBezTo>
                <a:cubicBezTo>
                  <a:pt x="56291" y="2329488"/>
                  <a:pt x="57464" y="2316396"/>
                  <a:pt x="63771" y="2305583"/>
                </a:cubicBezTo>
                <a:cubicBezTo>
                  <a:pt x="244881" y="1995108"/>
                  <a:pt x="70314" y="2330991"/>
                  <a:pt x="158774" y="2139329"/>
                </a:cubicBezTo>
                <a:cubicBezTo>
                  <a:pt x="173611" y="2107182"/>
                  <a:pt x="206275" y="2044326"/>
                  <a:pt x="206275" y="2044326"/>
                </a:cubicBezTo>
                <a:cubicBezTo>
                  <a:pt x="221691" y="1936412"/>
                  <a:pt x="209298" y="1987755"/>
                  <a:pt x="241901" y="1889947"/>
                </a:cubicBezTo>
                <a:cubicBezTo>
                  <a:pt x="245859" y="1878072"/>
                  <a:pt x="246832" y="1864736"/>
                  <a:pt x="253776" y="1854321"/>
                </a:cubicBezTo>
                <a:lnTo>
                  <a:pt x="277527" y="1818695"/>
                </a:lnTo>
                <a:cubicBezTo>
                  <a:pt x="281485" y="1802861"/>
                  <a:pt x="286482" y="1787252"/>
                  <a:pt x="289402" y="1771194"/>
                </a:cubicBezTo>
                <a:cubicBezTo>
                  <a:pt x="311235" y="1651114"/>
                  <a:pt x="288766" y="1725605"/>
                  <a:pt x="313153" y="1652441"/>
                </a:cubicBezTo>
                <a:cubicBezTo>
                  <a:pt x="289078" y="1194994"/>
                  <a:pt x="318811" y="1632120"/>
                  <a:pt x="277527" y="1260555"/>
                </a:cubicBezTo>
                <a:cubicBezTo>
                  <a:pt x="264270" y="1141236"/>
                  <a:pt x="276988" y="1187683"/>
                  <a:pt x="253776" y="1118051"/>
                </a:cubicBezTo>
                <a:cubicBezTo>
                  <a:pt x="249818" y="1086383"/>
                  <a:pt x="241901" y="1054962"/>
                  <a:pt x="241901" y="1023048"/>
                </a:cubicBezTo>
                <a:cubicBezTo>
                  <a:pt x="241901" y="668148"/>
                  <a:pt x="236733" y="726705"/>
                  <a:pt x="265652" y="524285"/>
                </a:cubicBezTo>
                <a:cubicBezTo>
                  <a:pt x="269610" y="425324"/>
                  <a:pt x="261757" y="325179"/>
                  <a:pt x="277527" y="227402"/>
                </a:cubicBezTo>
                <a:cubicBezTo>
                  <a:pt x="282072" y="199222"/>
                  <a:pt x="304844" y="176334"/>
                  <a:pt x="325028" y="156150"/>
                </a:cubicBezTo>
                <a:cubicBezTo>
                  <a:pt x="406372" y="74806"/>
                  <a:pt x="368333" y="103530"/>
                  <a:pt x="431906" y="61147"/>
                </a:cubicBezTo>
                <a:cubicBezTo>
                  <a:pt x="455657" y="25521"/>
                  <a:pt x="451699" y="21563"/>
                  <a:pt x="491283" y="1770"/>
                </a:cubicBezTo>
                <a:cubicBezTo>
                  <a:pt x="494823" y="0"/>
                  <a:pt x="499200" y="1770"/>
                  <a:pt x="503158" y="1770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772400" cy="1143000"/>
          </a:xfrm>
        </p:spPr>
        <p:txBody>
          <a:bodyPr/>
          <a:lstStyle/>
          <a:p>
            <a:r>
              <a:rPr lang="en-GB" dirty="0" smtClean="0"/>
              <a:t>The archetypes of Big Data presentations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060848"/>
            <a:ext cx="7488832" cy="45720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GB" altLang="en-US" sz="2400" dirty="0" smtClean="0"/>
              <a:t>Archetype 2:</a:t>
            </a:r>
          </a:p>
          <a:p>
            <a:pPr marL="0" indent="0" eaLnBrk="1" hangingPunct="1">
              <a:buNone/>
            </a:pPr>
            <a:endParaRPr lang="en-GB" altLang="en-US" sz="2400" dirty="0" smtClean="0"/>
          </a:p>
          <a:p>
            <a:pPr marL="457200" indent="-457200" eaLnBrk="1" hangingPunct="1">
              <a:buAutoNum type="alphaUcPeriod"/>
            </a:pPr>
            <a:r>
              <a:rPr lang="en-GB" altLang="en-US" sz="2400" dirty="0" smtClean="0"/>
              <a:t>Big data </a:t>
            </a:r>
            <a:r>
              <a:rPr lang="en-GB" altLang="en-US" sz="2400" i="1" dirty="0" smtClean="0"/>
              <a:t>may</a:t>
            </a:r>
            <a:r>
              <a:rPr lang="en-GB" altLang="en-US" sz="2400" dirty="0" smtClean="0"/>
              <a:t> be a universe of new opportunity</a:t>
            </a:r>
          </a:p>
          <a:p>
            <a:pPr marL="457200" indent="-457200" eaLnBrk="1" hangingPunct="1">
              <a:buAutoNum type="alphaUcPeriod"/>
            </a:pPr>
            <a:r>
              <a:rPr lang="en-GB" altLang="en-US" sz="2400" dirty="0" smtClean="0"/>
              <a:t>But there are some pitfalls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Archetype 2:</a:t>
            </a:r>
            <a:endParaRPr lang="en-US" dirty="0" smtClean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3568" y="980728"/>
            <a:ext cx="7488832" cy="5148064"/>
          </a:xfrm>
        </p:spPr>
        <p:txBody>
          <a:bodyPr/>
          <a:lstStyle/>
          <a:p>
            <a:pPr marL="0" indent="0" eaLnBrk="1" hangingPunct="1">
              <a:buNone/>
            </a:pPr>
            <a:endParaRPr lang="en-GB" altLang="en-US" sz="2400" dirty="0" smtClean="0"/>
          </a:p>
          <a:p>
            <a:pPr marL="0" indent="0" eaLnBrk="1" hangingPunct="1">
              <a:buNone/>
            </a:pPr>
            <a:r>
              <a:rPr lang="en-GB" sz="2400" dirty="0" smtClean="0"/>
              <a:t>The pinnacle of the genre:</a:t>
            </a:r>
          </a:p>
          <a:p>
            <a:pPr marL="0" indent="0" eaLnBrk="1" hangingPunct="1">
              <a:buNone/>
            </a:pPr>
            <a:endParaRPr lang="en-GB" altLang="en-US" sz="2400" dirty="0" smtClean="0"/>
          </a:p>
          <a:p>
            <a:pPr marL="0" indent="0" eaLnBrk="1" hangingPunct="1">
              <a:buNone/>
            </a:pPr>
            <a:endParaRPr lang="en-GB" altLang="en-US" sz="2400" dirty="0" smtClean="0"/>
          </a:p>
          <a:p>
            <a:pPr marL="0" indent="0" algn="ctr" eaLnBrk="1" hangingPunct="1">
              <a:buNone/>
            </a:pPr>
            <a:endParaRPr lang="en-GB" altLang="en-US" sz="2400" b="1" dirty="0" smtClean="0"/>
          </a:p>
          <a:p>
            <a:pPr marL="0" indent="0" algn="ctr" eaLnBrk="1" hangingPunct="1">
              <a:buNone/>
            </a:pPr>
            <a:endParaRPr lang="en-GB" altLang="en-US" sz="2400" b="1" dirty="0" smtClean="0"/>
          </a:p>
          <a:p>
            <a:pPr marL="0" indent="0" algn="ctr" eaLnBrk="1" hangingPunct="1">
              <a:buNone/>
            </a:pPr>
            <a:endParaRPr lang="en-GB" altLang="en-US" sz="2400" b="1" dirty="0" smtClean="0"/>
          </a:p>
          <a:p>
            <a:pPr marL="0" indent="0" algn="ctr" eaLnBrk="1" hangingPunct="1">
              <a:buNone/>
            </a:pPr>
            <a:r>
              <a:rPr lang="en-GB" altLang="en-US" sz="2400" b="1" dirty="0" smtClean="0"/>
              <a:t>Data, data, everywhere, but let’s just stop and think</a:t>
            </a:r>
          </a:p>
          <a:p>
            <a:pPr marL="0" indent="0" eaLnBrk="1" hangingPunct="1">
              <a:buNone/>
            </a:pPr>
            <a:endParaRPr lang="en-GB" altLang="en-US" sz="2400" dirty="0" smtClean="0"/>
          </a:p>
          <a:p>
            <a:pPr marL="0" indent="0" algn="ctr" eaLnBrk="1" hangingPunct="1">
              <a:buNone/>
            </a:pPr>
            <a:r>
              <a:rPr lang="en-GB" altLang="en-US" sz="2400" dirty="0" smtClean="0"/>
              <a:t>2016 Schrodinger Lecture,</a:t>
            </a:r>
          </a:p>
          <a:p>
            <a:pPr marL="0" indent="0" algn="ctr" eaLnBrk="1" hangingPunct="1">
              <a:buNone/>
            </a:pPr>
            <a:r>
              <a:rPr lang="en-GB" altLang="en-US" sz="2400" dirty="0" smtClean="0"/>
              <a:t>David Hand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t="12698" r="14684" b="7938"/>
          <a:stretch>
            <a:fillRect/>
          </a:stretch>
        </p:blipFill>
        <p:spPr bwMode="auto">
          <a:xfrm>
            <a:off x="2843808" y="1916832"/>
            <a:ext cx="309634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Archetype 2: It may be a universe…</a:t>
            </a:r>
            <a:endParaRPr lang="en-US" dirty="0" smtClean="0"/>
          </a:p>
        </p:txBody>
      </p:sp>
      <p:pic>
        <p:nvPicPr>
          <p:cNvPr id="2050" name="Picture 2" descr="https://www.nasa.gov/sites/default/files/m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56792"/>
            <a:ext cx="8339328" cy="37017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Archetype 2: But there are pitfalls…</a:t>
            </a:r>
            <a:endParaRPr lang="en-US" dirty="0" smtClean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3568" y="1556792"/>
            <a:ext cx="7488832" cy="4572000"/>
          </a:xfrm>
        </p:spPr>
        <p:txBody>
          <a:bodyPr/>
          <a:lstStyle/>
          <a:p>
            <a:pPr marL="0" indent="0" eaLnBrk="1" hangingPunct="1">
              <a:buNone/>
            </a:pPr>
            <a:endParaRPr lang="en-GB" altLang="en-US" sz="2400" dirty="0" smtClean="0"/>
          </a:p>
          <a:p>
            <a:pPr marL="457200" indent="-457200" eaLnBrk="1" hangingPunct="1">
              <a:buAutoNum type="alphaUcPeriod"/>
            </a:pPr>
            <a:r>
              <a:rPr lang="en-GB" altLang="en-US" sz="2400" dirty="0" smtClean="0"/>
              <a:t>The data may be rubbish</a:t>
            </a:r>
          </a:p>
          <a:p>
            <a:pPr marL="457200" indent="-457200" eaLnBrk="1" hangingPunct="1">
              <a:buAutoNum type="alphaUcPeriod" startAt="2"/>
            </a:pPr>
            <a:r>
              <a:rPr lang="en-GB" altLang="en-US" sz="2400" dirty="0" smtClean="0"/>
              <a:t>There are new foes:</a:t>
            </a:r>
          </a:p>
          <a:p>
            <a:pPr marL="457200" indent="-457200" eaLnBrk="1" hangingPunct="1"/>
            <a:r>
              <a:rPr lang="en-US" sz="2400" dirty="0" smtClean="0"/>
              <a:t>Volume of new data created</a:t>
            </a:r>
          </a:p>
          <a:p>
            <a:pPr marL="457200" indent="-457200" eaLnBrk="1" hangingPunct="1"/>
            <a:r>
              <a:rPr lang="en-US" sz="2400" dirty="0" smtClean="0"/>
              <a:t>“</a:t>
            </a:r>
            <a:r>
              <a:rPr lang="en-US" sz="2400" dirty="0" err="1" smtClean="0"/>
              <a:t>Mathswashing</a:t>
            </a:r>
            <a:r>
              <a:rPr lang="en-US" sz="2400" dirty="0" smtClean="0"/>
              <a:t>”</a:t>
            </a:r>
          </a:p>
          <a:p>
            <a:pPr marL="457200" indent="-457200" eaLnBrk="1" hangingPunct="1"/>
            <a:r>
              <a:rPr lang="en-US" sz="2400" dirty="0" smtClean="0"/>
              <a:t>Biased algorithms</a:t>
            </a:r>
          </a:p>
          <a:p>
            <a:pPr marL="457200" indent="-457200" eaLnBrk="1" hangingPunct="1"/>
            <a:r>
              <a:rPr lang="en-US" sz="2400" dirty="0" smtClean="0"/>
              <a:t>Post truth</a:t>
            </a:r>
          </a:p>
          <a:p>
            <a:pPr lvl="1"/>
            <a:endParaRPr lang="en-US" dirty="0" smtClean="0"/>
          </a:p>
          <a:p>
            <a:pPr marL="457200" indent="-457200" eaLnBrk="1" hangingPunct="1">
              <a:buAutoNum type="alphaUcPeriod" startAt="2"/>
            </a:pPr>
            <a:endParaRPr lang="en-GB" altLang="en-US" sz="24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Today’s presentation – a hybrid</a:t>
            </a:r>
            <a:endParaRPr lang="en-US" dirty="0" smtClean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3568" y="1556792"/>
            <a:ext cx="7488832" cy="4572000"/>
          </a:xfrm>
        </p:spPr>
        <p:txBody>
          <a:bodyPr/>
          <a:lstStyle/>
          <a:p>
            <a:pPr marL="0" indent="0" eaLnBrk="1" hangingPunct="1">
              <a:buNone/>
            </a:pPr>
            <a:endParaRPr lang="en-GB" altLang="en-US" sz="2400" dirty="0" smtClean="0"/>
          </a:p>
          <a:p>
            <a:pPr marL="457200" indent="-457200" eaLnBrk="1" hangingPunct="1">
              <a:buAutoNum type="alphaUcPeriod"/>
            </a:pPr>
            <a:r>
              <a:rPr lang="en-GB" altLang="en-US" sz="2400" dirty="0" smtClean="0"/>
              <a:t>Some great work is being done with large data sets in Government</a:t>
            </a:r>
          </a:p>
          <a:p>
            <a:pPr marL="457200" indent="-457200" eaLnBrk="1" hangingPunct="1">
              <a:buAutoNum type="alphaUcPeriod"/>
            </a:pPr>
            <a:r>
              <a:rPr lang="en-GB" altLang="en-US" sz="2400" dirty="0" smtClean="0"/>
              <a:t>But there are indeed pitfalls</a:t>
            </a:r>
          </a:p>
          <a:p>
            <a:pPr marL="457200" indent="-457200" eaLnBrk="1" hangingPunct="1">
              <a:buAutoNum type="alphaUcPeriod"/>
            </a:pPr>
            <a:r>
              <a:rPr lang="en-GB" altLang="en-US" sz="2400" dirty="0" smtClean="0"/>
              <a:t>To maximise the opportunities and avoid the pitfalls, we use a simple framework – </a:t>
            </a:r>
          </a:p>
          <a:p>
            <a:pPr marL="877888" lvl="1" indent="-457200" eaLnBrk="1" hangingPunct="1">
              <a:buAutoNum type="alphaUcPeriod"/>
            </a:pPr>
            <a:r>
              <a:rPr lang="en-GB" altLang="en-US" sz="2000" dirty="0" smtClean="0"/>
              <a:t>Trustworthiness</a:t>
            </a:r>
          </a:p>
          <a:p>
            <a:pPr marL="877888" lvl="1" indent="-457200" eaLnBrk="1" hangingPunct="1">
              <a:buAutoNum type="alphaUcPeriod"/>
            </a:pPr>
            <a:r>
              <a:rPr lang="en-GB" altLang="en-US" sz="2000" dirty="0" smtClean="0"/>
              <a:t>Quality </a:t>
            </a:r>
          </a:p>
          <a:p>
            <a:pPr marL="877888" lvl="1" indent="-457200" eaLnBrk="1" hangingPunct="1">
              <a:buAutoNum type="alphaUcPeriod"/>
            </a:pPr>
            <a:r>
              <a:rPr lang="en-GB" altLang="en-US" sz="2000" dirty="0" smtClean="0"/>
              <a:t>Value</a:t>
            </a: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6021288"/>
            <a:ext cx="2534172" cy="60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~1520232">
  <a:themeElements>
    <a:clrScheme name="~152023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~1520232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~152023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152023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152023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152023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152023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152023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152023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152023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152023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152023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152023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152023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3178</TotalTime>
  <Words>658</Words>
  <Application>Microsoft Office PowerPoint</Application>
  <PresentationFormat>On-screen Show (4:3)</PresentationFormat>
  <Paragraphs>178</Paragraphs>
  <Slides>36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~1520232</vt:lpstr>
      <vt:lpstr>Slide 1</vt:lpstr>
      <vt:lpstr>The archetypes of Big Data presentations</vt:lpstr>
      <vt:lpstr>Archetype 1: It’s a universe of opportunity</vt:lpstr>
      <vt:lpstr>Archetype 1: And here’s some stuff we’ve done (with cool visualisations)*</vt:lpstr>
      <vt:lpstr>The archetypes of Big Data presentations</vt:lpstr>
      <vt:lpstr>Archetype 2:</vt:lpstr>
      <vt:lpstr>Archetype 2: It may be a universe…</vt:lpstr>
      <vt:lpstr>Archetype 2: But there are pitfalls…</vt:lpstr>
      <vt:lpstr>Today’s presentation – a hybrid</vt:lpstr>
      <vt:lpstr>How can we make sense of this mix of opportunity and threat?</vt:lpstr>
      <vt:lpstr>Slide 11</vt:lpstr>
      <vt:lpstr>Our answer is different: it's simpler, and older</vt:lpstr>
      <vt:lpstr>Trustworthiness</vt:lpstr>
      <vt:lpstr>Quality</vt:lpstr>
      <vt:lpstr>Value</vt:lpstr>
      <vt:lpstr>2 examples</vt:lpstr>
      <vt:lpstr>Slide 17</vt:lpstr>
      <vt:lpstr>Slide 18</vt:lpstr>
      <vt:lpstr>‘Ordinary working families’</vt:lpstr>
      <vt:lpstr>‘Ordinary working families’</vt:lpstr>
      <vt:lpstr>‘Ordinary working families’</vt:lpstr>
      <vt:lpstr>Slide 22</vt:lpstr>
      <vt:lpstr>‘Ordinary working families’</vt:lpstr>
      <vt:lpstr>‘Ordinary working families’</vt:lpstr>
      <vt:lpstr>Ordinary working families</vt:lpstr>
      <vt:lpstr>Slide 26</vt:lpstr>
      <vt:lpstr>Trends in police recorded crime and the Crime Survey for England and Wales</vt:lpstr>
      <vt:lpstr>Ratio between CSEW incidents and crime recorded by the police</vt:lpstr>
      <vt:lpstr>The crime recording problem</vt:lpstr>
      <vt:lpstr>Trends in police recorded crime and the Crime Survey for England and Wales</vt:lpstr>
      <vt:lpstr>Slide 31</vt:lpstr>
      <vt:lpstr>Police recorded crime</vt:lpstr>
      <vt:lpstr>Four practice areas associated with data quality</vt:lpstr>
      <vt:lpstr>Slide 34</vt:lpstr>
      <vt:lpstr>Big data</vt:lpstr>
      <vt:lpstr>Slide 36</vt:lpstr>
    </vt:vector>
  </TitlesOfParts>
  <Company>Office for National Statistics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Wendy Cottis</dc:creator>
  <cp:lastModifiedBy>eltona1</cp:lastModifiedBy>
  <cp:revision>260</cp:revision>
  <dcterms:created xsi:type="dcterms:W3CDTF">2008-04-08T07:59:13Z</dcterms:created>
  <dcterms:modified xsi:type="dcterms:W3CDTF">2017-06-23T15:09:41Z</dcterms:modified>
</cp:coreProperties>
</file>